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8" r:id="rId2"/>
    <p:sldId id="315" r:id="rId3"/>
    <p:sldId id="271" r:id="rId4"/>
    <p:sldId id="280" r:id="rId5"/>
    <p:sldId id="286" r:id="rId6"/>
    <p:sldId id="281" r:id="rId7"/>
    <p:sldId id="287" r:id="rId8"/>
    <p:sldId id="288" r:id="rId9"/>
    <p:sldId id="295" r:id="rId10"/>
    <p:sldId id="296" r:id="rId11"/>
    <p:sldId id="282" r:id="rId12"/>
    <p:sldId id="297" r:id="rId13"/>
    <p:sldId id="299" r:id="rId14"/>
    <p:sldId id="298" r:id="rId15"/>
    <p:sldId id="300" r:id="rId16"/>
    <p:sldId id="301" r:id="rId17"/>
    <p:sldId id="283" r:id="rId18"/>
    <p:sldId id="289" r:id="rId19"/>
    <p:sldId id="302" r:id="rId20"/>
    <p:sldId id="290" r:id="rId21"/>
    <p:sldId id="291" r:id="rId22"/>
    <p:sldId id="292" r:id="rId23"/>
    <p:sldId id="293" r:id="rId24"/>
    <p:sldId id="284" r:id="rId25"/>
    <p:sldId id="303" r:id="rId26"/>
    <p:sldId id="309" r:id="rId27"/>
    <p:sldId id="310" r:id="rId28"/>
    <p:sldId id="304" r:id="rId29"/>
    <p:sldId id="305" r:id="rId30"/>
    <p:sldId id="311" r:id="rId31"/>
    <p:sldId id="306" r:id="rId32"/>
    <p:sldId id="312" r:id="rId33"/>
    <p:sldId id="307" r:id="rId34"/>
    <p:sldId id="313" r:id="rId35"/>
    <p:sldId id="314" r:id="rId36"/>
    <p:sldId id="285" r:id="rId37"/>
    <p:sldId id="279"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83FF"/>
    <a:srgbClr val="FF40FF"/>
    <a:srgbClr val="FF9300"/>
    <a:srgbClr val="CBA883"/>
    <a:srgbClr val="945200"/>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39" autoAdjust="0"/>
    <p:restoredTop sz="91491"/>
  </p:normalViewPr>
  <p:slideViewPr>
    <p:cSldViewPr snapToGrid="0">
      <p:cViewPr varScale="1">
        <p:scale>
          <a:sx n="138" d="100"/>
          <a:sy n="138" d="100"/>
        </p:scale>
        <p:origin x="192" y="137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CFBF46-E298-9848-A43C-C3FD139B37E7}" type="datetimeFigureOut">
              <a:rPr kumimoji="1" lang="ja-JP" altLang="en-US" smtClean="0"/>
              <a:t>2017/3/18</a:t>
            </a:fld>
            <a:endParaRPr kumimoji="1" lang="ja-JP" altLang="en-US" dirty="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546D12-DC2A-D247-9513-32F7DC6F8C13}" type="slidenum">
              <a:rPr kumimoji="1" lang="ja-JP" altLang="en-US" smtClean="0"/>
              <a:t>‹#›</a:t>
            </a:fld>
            <a:endParaRPr kumimoji="1" lang="ja-JP" altLang="en-US" dirty="0"/>
          </a:p>
        </p:txBody>
      </p:sp>
    </p:spTree>
    <p:extLst>
      <p:ext uri="{BB962C8B-B14F-4D97-AF65-F5344CB8AC3E}">
        <p14:creationId xmlns:p14="http://schemas.microsoft.com/office/powerpoint/2010/main" val="11424963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2F061A5-237B-3348-A34B-68339537B8A4}" type="slidenum">
              <a:rPr kumimoji="1" lang="ja-JP" altLang="en-US" smtClean="0"/>
              <a:t>1</a:t>
            </a:fld>
            <a:endParaRPr kumimoji="1" lang="ja-JP" altLang="en-US" dirty="0"/>
          </a:p>
        </p:txBody>
      </p:sp>
    </p:spTree>
    <p:extLst>
      <p:ext uri="{BB962C8B-B14F-4D97-AF65-F5344CB8AC3E}">
        <p14:creationId xmlns:p14="http://schemas.microsoft.com/office/powerpoint/2010/main" val="113769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7546D12-DC2A-D247-9513-32F7DC6F8C13}" type="slidenum">
              <a:rPr kumimoji="1" lang="ja-JP" altLang="en-US" smtClean="0"/>
              <a:t>22</a:t>
            </a:fld>
            <a:endParaRPr kumimoji="1" lang="ja-JP" altLang="en-US" dirty="0"/>
          </a:p>
        </p:txBody>
      </p:sp>
    </p:spTree>
    <p:extLst>
      <p:ext uri="{BB962C8B-B14F-4D97-AF65-F5344CB8AC3E}">
        <p14:creationId xmlns:p14="http://schemas.microsoft.com/office/powerpoint/2010/main" val="1120834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7546D12-DC2A-D247-9513-32F7DC6F8C13}" type="slidenum">
              <a:rPr kumimoji="1" lang="ja-JP" altLang="en-US" smtClean="0"/>
              <a:t>26</a:t>
            </a:fld>
            <a:endParaRPr kumimoji="1" lang="ja-JP" altLang="en-US" dirty="0"/>
          </a:p>
        </p:txBody>
      </p:sp>
    </p:spTree>
    <p:extLst>
      <p:ext uri="{BB962C8B-B14F-4D97-AF65-F5344CB8AC3E}">
        <p14:creationId xmlns:p14="http://schemas.microsoft.com/office/powerpoint/2010/main" val="1341529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7546D12-DC2A-D247-9513-32F7DC6F8C13}" type="slidenum">
              <a:rPr kumimoji="1" lang="ja-JP" altLang="en-US" smtClean="0"/>
              <a:t>27</a:t>
            </a:fld>
            <a:endParaRPr kumimoji="1" lang="ja-JP" altLang="en-US" dirty="0"/>
          </a:p>
        </p:txBody>
      </p:sp>
    </p:spTree>
    <p:extLst>
      <p:ext uri="{BB962C8B-B14F-4D97-AF65-F5344CB8AC3E}">
        <p14:creationId xmlns:p14="http://schemas.microsoft.com/office/powerpoint/2010/main" val="1027378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91014" y="1738184"/>
            <a:ext cx="7173613" cy="504439"/>
          </a:xfrm>
          <a:prstGeom prst="rect">
            <a:avLst/>
          </a:prstGeom>
        </p:spPr>
        <p:txBody>
          <a:bodyPr/>
          <a:lstStyle>
            <a:lvl1pPr algn="r">
              <a:defRPr sz="3600"/>
            </a:lvl1pPr>
          </a:lstStyle>
          <a:p>
            <a:r>
              <a:rPr kumimoji="1" lang="en-US" altLang="ja-JP" dirty="0"/>
              <a:t>Title</a:t>
            </a:r>
            <a:endParaRPr kumimoji="1" lang="ja-JP" altLang="en-US" dirty="0"/>
          </a:p>
        </p:txBody>
      </p:sp>
      <p:sp>
        <p:nvSpPr>
          <p:cNvPr id="3" name="日付プレースホルダー 2"/>
          <p:cNvSpPr>
            <a:spLocks noGrp="1"/>
          </p:cNvSpPr>
          <p:nvPr>
            <p:ph type="dt" sz="half" idx="10"/>
          </p:nvPr>
        </p:nvSpPr>
        <p:spPr/>
        <p:txBody>
          <a:bodyPr/>
          <a:lstStyle/>
          <a:p>
            <a:fld id="{10DBEAA2-96C3-4963-8748-D1437E6AA4B1}" type="datetimeFigureOut">
              <a:rPr kumimoji="1" lang="ja-JP" altLang="en-US" smtClean="0"/>
              <a:t>2017/3/18</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3E9371AB-7588-4295-8AC4-715836846AA1}" type="slidenum">
              <a:rPr kumimoji="1" lang="ja-JP" altLang="en-US" smtClean="0"/>
              <a:t>‹#›</a:t>
            </a:fld>
            <a:endParaRPr kumimoji="1" lang="ja-JP" altLang="en-US" dirty="0"/>
          </a:p>
        </p:txBody>
      </p:sp>
      <p:sp>
        <p:nvSpPr>
          <p:cNvPr id="6" name="Subtitle 2"/>
          <p:cNvSpPr>
            <a:spLocks noGrp="1"/>
          </p:cNvSpPr>
          <p:nvPr>
            <p:ph type="subTitle" idx="1" hasCustomPrompt="1"/>
          </p:nvPr>
        </p:nvSpPr>
        <p:spPr>
          <a:xfrm>
            <a:off x="506627" y="2643725"/>
            <a:ext cx="6858000" cy="1655762"/>
          </a:xfrm>
          <a:prstGeom prst="rect">
            <a:avLst/>
          </a:prstGeom>
        </p:spPr>
        <p:txBody>
          <a:bodyPr/>
          <a:lstStyle>
            <a:lvl1pPr marL="0" indent="0" algn="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Yusuke Fukasawa</a:t>
            </a:r>
          </a:p>
          <a:p>
            <a:r>
              <a:rPr lang="en-US" dirty="0"/>
              <a:t>Nishino Lab M1</a:t>
            </a:r>
          </a:p>
          <a:p>
            <a:r>
              <a:rPr lang="en-US" dirty="0"/>
              <a:t>2016/xx/xx</a:t>
            </a:r>
          </a:p>
        </p:txBody>
      </p:sp>
    </p:spTree>
    <p:extLst>
      <p:ext uri="{BB962C8B-B14F-4D97-AF65-F5344CB8AC3E}">
        <p14:creationId xmlns:p14="http://schemas.microsoft.com/office/powerpoint/2010/main" val="1775916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6162204"/>
            <a:ext cx="3086100" cy="365125"/>
          </a:xfrm>
        </p:spPr>
        <p:txBody>
          <a:bodyPr/>
          <a:lstStyle/>
          <a:p>
            <a:endParaRPr kumimoji="1" lang="ja-JP" altLang="en-US" dirty="0"/>
          </a:p>
        </p:txBody>
      </p:sp>
      <p:sp>
        <p:nvSpPr>
          <p:cNvPr id="7" name="タイトル プレースホルダー 1"/>
          <p:cNvSpPr txBox="1">
            <a:spLocks/>
          </p:cNvSpPr>
          <p:nvPr userDrawn="1"/>
        </p:nvSpPr>
        <p:spPr>
          <a:xfrm>
            <a:off x="628650" y="36512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ea typeface="+mj-ea"/>
              </a:rPr>
              <a:t>Agenda</a:t>
            </a:r>
            <a:endParaRPr lang="ja-JP" altLang="en-US" dirty="0">
              <a:latin typeface="+mj-ea"/>
              <a:ea typeface="+mj-ea"/>
            </a:endParaRPr>
          </a:p>
        </p:txBody>
      </p:sp>
      <p:sp>
        <p:nvSpPr>
          <p:cNvPr id="10" name="スライド番号プレースホルダー 5"/>
          <p:cNvSpPr txBox="1">
            <a:spLocks/>
          </p:cNvSpPr>
          <p:nvPr userDrawn="1"/>
        </p:nvSpPr>
        <p:spPr>
          <a:xfrm>
            <a:off x="6565042" y="6251104"/>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29F9AB-5902-4F0C-BD0D-C4DE0DD37262}" type="slidenum">
              <a:rPr kumimoji="1" lang="ja-JP" altLang="en-US" smtClean="0"/>
              <a:pPr/>
              <a:t>‹#›</a:t>
            </a:fld>
            <a:endParaRPr kumimoji="1" lang="ja-JP" altLang="en-US" dirty="0"/>
          </a:p>
        </p:txBody>
      </p:sp>
      <p:sp>
        <p:nvSpPr>
          <p:cNvPr id="11" name="テキスト プレースホルダー 2"/>
          <p:cNvSpPr>
            <a:spLocks noGrp="1"/>
          </p:cNvSpPr>
          <p:nvPr>
            <p:ph idx="1"/>
          </p:nvPr>
        </p:nvSpPr>
        <p:spPr>
          <a:xfrm>
            <a:off x="628650" y="1825625"/>
            <a:ext cx="7886700" cy="4351338"/>
          </a:xfrm>
          <a:prstGeom prst="rect">
            <a:avLst/>
          </a:prstGeom>
        </p:spPr>
        <p:txBody>
          <a:bodyPr vert="horz" lIns="91440" tIns="45720" rIns="91440" bIns="45720" rtlCol="0">
            <a:normAutofit/>
          </a:bodyPr>
          <a:lstStyle>
            <a:lvl1pPr marL="457200" indent="-457200">
              <a:buFont typeface="Wingdings" panose="05000000000000000000" pitchFamily="2" charset="2"/>
              <a:buChar char="u"/>
              <a:defRPr sz="2800">
                <a:latin typeface="+mn-ea"/>
                <a:ea typeface="+mn-ea"/>
              </a:defRPr>
            </a:lvl1pPr>
          </a:lstStyle>
          <a:p>
            <a:pPr lvl="0"/>
            <a:r>
              <a:rPr kumimoji="1" lang="en-US" altLang="ja-JP" dirty="0"/>
              <a:t>Agenda List</a:t>
            </a:r>
            <a:endParaRPr kumimoji="1" lang="ja-JP" altLang="en-US" dirty="0"/>
          </a:p>
        </p:txBody>
      </p:sp>
    </p:spTree>
    <p:extLst>
      <p:ext uri="{BB962C8B-B14F-4D97-AF65-F5344CB8AC3E}">
        <p14:creationId xmlns:p14="http://schemas.microsoft.com/office/powerpoint/2010/main" val="677597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6" name="タイトル プレースホルダー 1"/>
          <p:cNvSpPr>
            <a:spLocks noGrp="1"/>
          </p:cNvSpPr>
          <p:nvPr>
            <p:ph type="title"/>
          </p:nvPr>
        </p:nvSpPr>
        <p:spPr>
          <a:xfrm>
            <a:off x="0" y="289656"/>
            <a:ext cx="9144000" cy="690648"/>
          </a:xfrm>
          <a:prstGeom prst="rect">
            <a:avLst/>
          </a:prstGeom>
          <a:ln>
            <a:noFill/>
          </a:ln>
        </p:spPr>
        <p:txBody>
          <a:bodyPr vert="horz" lIns="91440" tIns="45720" rIns="91440" bIns="45720" rtlCol="0" anchor="ctr">
            <a:normAutofit/>
          </a:bodyPr>
          <a:lstStyle/>
          <a:p>
            <a:r>
              <a:rPr kumimoji="1" lang="en-US" altLang="ja-JP" dirty="0"/>
              <a:t>Main Message</a:t>
            </a:r>
            <a:endParaRPr kumimoji="1" lang="ja-JP" altLang="en-US" dirty="0"/>
          </a:p>
        </p:txBody>
      </p:sp>
      <p:sp>
        <p:nvSpPr>
          <p:cNvPr id="8" name="フッター プレースホルダー 4"/>
          <p:cNvSpPr>
            <a:spLocks noGrp="1"/>
          </p:cNvSpPr>
          <p:nvPr>
            <p:ph type="ftr" sz="quarter" idx="3"/>
          </p:nvPr>
        </p:nvSpPr>
        <p:spPr>
          <a:xfrm>
            <a:off x="3028950" y="617533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cxnSp>
        <p:nvCxnSpPr>
          <p:cNvPr id="9" name="直線コネクタ 8"/>
          <p:cNvCxnSpPr/>
          <p:nvPr userDrawn="1"/>
        </p:nvCxnSpPr>
        <p:spPr>
          <a:xfrm flipV="1">
            <a:off x="0" y="980304"/>
            <a:ext cx="6809362" cy="8238"/>
          </a:xfrm>
          <a:prstGeom prst="line">
            <a:avLst/>
          </a:prstGeom>
        </p:spPr>
        <p:style>
          <a:lnRef idx="1">
            <a:schemeClr val="accent1"/>
          </a:lnRef>
          <a:fillRef idx="0">
            <a:schemeClr val="accent1"/>
          </a:fillRef>
          <a:effectRef idx="0">
            <a:schemeClr val="accent1"/>
          </a:effectRef>
          <a:fontRef idx="minor">
            <a:schemeClr val="tx1"/>
          </a:fontRef>
        </p:style>
      </p:cxnSp>
      <p:sp>
        <p:nvSpPr>
          <p:cNvPr id="3" name="テキスト プレースホルダー 2"/>
          <p:cNvSpPr>
            <a:spLocks noGrp="1"/>
          </p:cNvSpPr>
          <p:nvPr>
            <p:ph type="body" sz="quarter" idx="10"/>
          </p:nvPr>
        </p:nvSpPr>
        <p:spPr>
          <a:xfrm>
            <a:off x="628650" y="1490663"/>
            <a:ext cx="7683500" cy="3740150"/>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11"/>
          </p:nvPr>
        </p:nvSpPr>
        <p:spPr>
          <a:xfrm>
            <a:off x="5894962" y="731"/>
            <a:ext cx="3249038" cy="288925"/>
          </a:xfrm>
          <a:prstGeom prst="rect">
            <a:avLst/>
          </a:prstGeom>
          <a:solidFill>
            <a:srgbClr val="0070C0"/>
          </a:solidFill>
          <a:ln>
            <a:noFill/>
          </a:ln>
        </p:spPr>
        <p:txBody>
          <a:bodyPr/>
          <a:lstStyle>
            <a:lvl1pPr marL="0" indent="0" algn="ctr">
              <a:buFontTx/>
              <a:buNone/>
              <a:defRPr sz="1800" b="0">
                <a:solidFill>
                  <a:schemeClr val="bg1"/>
                </a:solidFill>
              </a:defRPr>
            </a:lvl1pPr>
            <a:lvl2pPr>
              <a:defRPr sz="1600"/>
            </a:lvl2pPr>
            <a:lvl3pPr>
              <a:defRPr sz="1400"/>
            </a:lvl3pPr>
            <a:lvl4pPr>
              <a:defRPr sz="1200"/>
            </a:lvl4pPr>
            <a:lvl5pPr>
              <a:defRPr sz="1200"/>
            </a:lvl5pPr>
          </a:lstStyle>
          <a:p>
            <a:pPr lvl="0"/>
            <a:r>
              <a:rPr kumimoji="1" lang="ja-JP" altLang="en-US" dirty="0"/>
              <a:t>マスター テキストの書式設定</a:t>
            </a:r>
          </a:p>
        </p:txBody>
      </p:sp>
      <p:sp>
        <p:nvSpPr>
          <p:cNvPr id="10" name="スライド番号プレースホルダー 5"/>
          <p:cNvSpPr txBox="1">
            <a:spLocks/>
          </p:cNvSpPr>
          <p:nvPr userDrawn="1"/>
        </p:nvSpPr>
        <p:spPr>
          <a:xfrm>
            <a:off x="6565042" y="6251104"/>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29F9AB-5902-4F0C-BD0D-C4DE0DD37262}" type="slidenum">
              <a:rPr kumimoji="1" lang="ja-JP" altLang="en-US" smtClean="0"/>
              <a:pPr/>
              <a:t>‹#›</a:t>
            </a:fld>
            <a:endParaRPr kumimoji="1" lang="ja-JP" altLang="en-US" dirty="0"/>
          </a:p>
        </p:txBody>
      </p:sp>
    </p:spTree>
    <p:extLst>
      <p:ext uri="{BB962C8B-B14F-4D97-AF65-F5344CB8AC3E}">
        <p14:creationId xmlns:p14="http://schemas.microsoft.com/office/powerpoint/2010/main" val="321364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30"/>
            <a:ext cx="7772400" cy="1470025"/>
          </a:xfrm>
          <a:prstGeom prst="rect">
            <a:avLst/>
          </a:prstGeo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1C386A10-7931-4D40-B0BB-5651D921EDD9}" type="datetimeFigureOut">
              <a:rPr kumimoji="1" lang="ja-JP" altLang="en-US" smtClean="0"/>
              <a:t>2017/3/18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ED0B8D8A-AD68-2A41-A98A-E32A30751D80}" type="slidenum">
              <a:rPr kumimoji="1" lang="ja-JP" altLang="en-US" smtClean="0"/>
              <a:t>‹#›</a:t>
            </a:fld>
            <a:endParaRPr kumimoji="1" lang="ja-JP" altLang="en-US" dirty="0"/>
          </a:p>
        </p:txBody>
      </p:sp>
    </p:spTree>
    <p:extLst>
      <p:ext uri="{BB962C8B-B14F-4D97-AF65-F5344CB8AC3E}">
        <p14:creationId xmlns:p14="http://schemas.microsoft.com/office/powerpoint/2010/main" val="6941318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BEAA2-96C3-4963-8748-D1437E6AA4B1}" type="datetimeFigureOut">
              <a:rPr kumimoji="1" lang="ja-JP" altLang="en-US" smtClean="0"/>
              <a:t>2017/3/18</a:t>
            </a:fld>
            <a:endParaRPr kumimoji="1" lang="ja-JP" alt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9371AB-7588-4295-8AC4-715836846AA1}" type="slidenum">
              <a:rPr kumimoji="1" lang="ja-JP" altLang="en-US" smtClean="0"/>
              <a:t>‹#›</a:t>
            </a:fld>
            <a:endParaRPr kumimoji="1" lang="ja-JP" altLang="en-US" dirty="0"/>
          </a:p>
        </p:txBody>
      </p:sp>
    </p:spTree>
    <p:extLst>
      <p:ext uri="{BB962C8B-B14F-4D97-AF65-F5344CB8AC3E}">
        <p14:creationId xmlns:p14="http://schemas.microsoft.com/office/powerpoint/2010/main" val="3621668333"/>
      </p:ext>
    </p:extLst>
  </p:cSld>
  <p:clrMap bg1="lt1" tx1="dk1" bg2="lt2" tx2="dk2" accent1="accent1" accent2="accent2" accent3="accent3" accent4="accent4" accent5="accent5" accent6="accent6" hlink="hlink" folHlink="folHlink"/>
  <p:sldLayoutIdLst>
    <p:sldLayoutId id="2147483680" r:id="rId1"/>
    <p:sldLayoutId id="2147483661" r:id="rId2"/>
    <p:sldLayoutId id="2147483681" r:id="rId3"/>
    <p:sldLayoutId id="2147483682" r:id="rId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3.w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s.brynmawr.edu/Courses/cs380/spring2013/section02/slides/05_Centrality.pdf" TargetMode="External"/><Relationship Id="rId3" Type="http://schemas.openxmlformats.org/officeDocument/2006/relationships/hyperlink" Target="https://www.ncbi.nlm.nih.gov/pmc/articles/PMC1482622/?tool=pmcentrez"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papers.nips.cc/paper/5021-distributed-representations-of-words-and-phrases-and-their-compositionality.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fufufukakaka/dena-visualiz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s://fufufukakaka.github.io/dena-visualize/network-bigram/index.html" TargetMode="External"/><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hyperlink" Target="https://fufufukakaka.github.io/dena-visualize/tsne/tsne-visualize.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fufufukakaka.github.io/dena-visualize/tsne/tsne-visualize.html" TargetMode="External"/><Relationship Id="rId4" Type="http://schemas.openxmlformats.org/officeDocument/2006/relationships/hyperlink" Target="https://www.google.co.jp/url?sa=t&amp;rct=j&amp;q=&amp;esrc=s&amp;source=web&amp;cd=2&amp;ved=0ahUKEwjE1YaM2t_SAhUCzbwKHaAwBRsQFggkMAE&amp;url=https%3A%2F%2Fresearch.googleblog.com%2F2016%2F08%2Ftext-summarization-with-tensorflow.html&amp;usg=AFQjCNFPLMyPNwJpxo1cDw9CbUujsO5KkQ&amp;s" TargetMode="External"/><Relationship Id="rId1" Type="http://schemas.openxmlformats.org/officeDocument/2006/relationships/slideLayout" Target="../slideLayouts/slideLayout3.xml"/><Relationship Id="rId2" Type="http://schemas.openxmlformats.org/officeDocument/2006/relationships/hyperlink" Target="https://fufufukakaka.github.io/dena-visualize/network-bigram/index.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デザイン"/>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タイトル 12"/>
          <p:cNvSpPr>
            <a:spLocks noGrp="1"/>
          </p:cNvSpPr>
          <p:nvPr>
            <p:ph type="ctrTitle"/>
          </p:nvPr>
        </p:nvSpPr>
        <p:spPr>
          <a:xfrm>
            <a:off x="678771" y="1398582"/>
            <a:ext cx="6943646" cy="750168"/>
          </a:xfrm>
        </p:spPr>
        <p:txBody>
          <a:bodyPr rtlCol="0">
            <a:noAutofit/>
          </a:bodyPr>
          <a:lstStyle/>
          <a:p>
            <a:r>
              <a:rPr lang="en-US" sz="2800" b="1" dirty="0">
                <a:latin typeface="+mj-ea"/>
              </a:rPr>
              <a:t>DeNA</a:t>
            </a:r>
            <a:r>
              <a:rPr lang="ja-JP" altLang="en-US" sz="2800" b="1" dirty="0">
                <a:latin typeface="+mj-ea"/>
              </a:rPr>
              <a:t>の調査報告書を可視化</a:t>
            </a:r>
            <a:r>
              <a:rPr lang="ja-JP" altLang="en-US" sz="2800" b="1" dirty="0" smtClean="0">
                <a:latin typeface="+mj-ea"/>
              </a:rPr>
              <a:t>して</a:t>
            </a:r>
            <a:r>
              <a:rPr lang="en-US" altLang="ja-JP" sz="2800" b="1" dirty="0" smtClean="0">
                <a:latin typeface="+mj-ea"/>
              </a:rPr>
              <a:t/>
            </a:r>
            <a:br>
              <a:rPr lang="en-US" altLang="ja-JP" sz="2800" b="1" dirty="0" smtClean="0">
                <a:latin typeface="+mj-ea"/>
              </a:rPr>
            </a:br>
            <a:r>
              <a:rPr lang="ja-JP" altLang="en-US" sz="2800" b="1" dirty="0" smtClean="0">
                <a:latin typeface="+mj-ea"/>
              </a:rPr>
              <a:t>雰囲気をつかむ</a:t>
            </a:r>
            <a:endParaRPr sz="2800" b="1" dirty="0">
              <a:latin typeface="+mj-ea"/>
            </a:endParaRPr>
          </a:p>
        </p:txBody>
      </p:sp>
      <p:sp>
        <p:nvSpPr>
          <p:cNvPr id="3" name="サブタイトル 2"/>
          <p:cNvSpPr>
            <a:spLocks noGrp="1"/>
          </p:cNvSpPr>
          <p:nvPr>
            <p:ph type="subTitle" idx="1"/>
          </p:nvPr>
        </p:nvSpPr>
        <p:spPr>
          <a:xfrm>
            <a:off x="1971674" y="2695206"/>
            <a:ext cx="5200651" cy="1657036"/>
          </a:xfrm>
          <a:solidFill>
            <a:schemeClr val="bg1"/>
          </a:solidFill>
        </p:spPr>
        <p:txBody>
          <a:bodyPr>
            <a:noAutofit/>
          </a:bodyPr>
          <a:lstStyle/>
          <a:p>
            <a:pPr algn="r"/>
            <a:r>
              <a:rPr lang="en-US" altLang="ja-JP" sz="2400" dirty="0"/>
              <a:t>Yusuke Fukasawa</a:t>
            </a:r>
          </a:p>
          <a:p>
            <a:pPr algn="r"/>
            <a:r>
              <a:rPr lang="en-US" altLang="ja-JP" sz="2400" dirty="0" smtClean="0"/>
              <a:t>2017/03/18</a:t>
            </a:r>
            <a:endParaRPr lang="en-US" altLang="ja-JP" sz="2400" dirty="0"/>
          </a:p>
        </p:txBody>
      </p:sp>
    </p:spTree>
    <p:extLst>
      <p:ext uri="{BB962C8B-B14F-4D97-AF65-F5344CB8AC3E}">
        <p14:creationId xmlns:p14="http://schemas.microsoft.com/office/powerpoint/2010/main" val="1284127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今回の分析のモチベーション</a:t>
            </a:r>
          </a:p>
        </p:txBody>
      </p:sp>
      <p:sp>
        <p:nvSpPr>
          <p:cNvPr id="3" name="テキスト プレースホルダー 2"/>
          <p:cNvSpPr>
            <a:spLocks noGrp="1"/>
          </p:cNvSpPr>
          <p:nvPr>
            <p:ph type="body" sz="quarter" idx="10"/>
          </p:nvPr>
        </p:nvSpPr>
        <p:spPr/>
        <p:txBody>
          <a:bodyPr/>
          <a:lstStyle/>
          <a:p>
            <a:pPr>
              <a:buFont typeface="Wingdings" panose="05000000000000000000" pitchFamily="2" charset="2"/>
              <a:buChar char="u"/>
            </a:pPr>
            <a:r>
              <a:rPr kumimoji="1" lang="ja-JP" altLang="en-US" dirty="0"/>
              <a:t>要約版は</a:t>
            </a:r>
            <a:r>
              <a:rPr kumimoji="1" lang="en-US" altLang="ja-JP" dirty="0"/>
              <a:t>30</a:t>
            </a:r>
            <a:r>
              <a:rPr kumimoji="1" lang="ja-JP" altLang="en-US" dirty="0"/>
              <a:t>ページなので読めるけど全文版は</a:t>
            </a:r>
            <a:r>
              <a:rPr kumimoji="1" lang="en-US" altLang="ja-JP" dirty="0"/>
              <a:t>250</a:t>
            </a:r>
            <a:r>
              <a:rPr kumimoji="1" lang="ja-JP" altLang="en-US" dirty="0"/>
              <a:t>ページ超もあるのでしんどい</a:t>
            </a:r>
            <a:endParaRPr kumimoji="1" lang="en-US" altLang="ja-JP" dirty="0"/>
          </a:p>
          <a:p>
            <a:pPr>
              <a:buFont typeface="Wingdings" panose="05000000000000000000" pitchFamily="2" charset="2"/>
              <a:buChar char="u"/>
            </a:pPr>
            <a:r>
              <a:rPr lang="ja-JP" altLang="en-US" dirty="0"/>
              <a:t>要約版の理解を前提とした上で、全文版がどんな感じになっているのか大体把握</a:t>
            </a:r>
            <a:r>
              <a:rPr lang="ja-JP" altLang="en-US" dirty="0" smtClean="0"/>
              <a:t>したい</a:t>
            </a:r>
            <a:r>
              <a:rPr lang="en-US" altLang="ja-JP" dirty="0" smtClean="0"/>
              <a:t>(</a:t>
            </a:r>
            <a:r>
              <a:rPr lang="ja-JP" altLang="en-US" dirty="0" smtClean="0"/>
              <a:t>雰囲気をつかみたい</a:t>
            </a:r>
            <a:r>
              <a:rPr lang="en-US" altLang="ja-JP" dirty="0" smtClean="0"/>
              <a:t>)</a:t>
            </a:r>
            <a:endParaRPr lang="en-US" altLang="ja-JP" dirty="0"/>
          </a:p>
          <a:p>
            <a:pPr>
              <a:buFont typeface="Wingdings" panose="05000000000000000000" pitchFamily="2" charset="2"/>
              <a:buChar char="u"/>
            </a:pP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調査報告書</a:t>
            </a:r>
          </a:p>
        </p:txBody>
      </p:sp>
      <p:sp>
        <p:nvSpPr>
          <p:cNvPr id="5" name="矢印: 下 4"/>
          <p:cNvSpPr/>
          <p:nvPr/>
        </p:nvSpPr>
        <p:spPr>
          <a:xfrm>
            <a:off x="4110181" y="3602536"/>
            <a:ext cx="720437" cy="8312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969818" y="4738255"/>
            <a:ext cx="6982691" cy="1212640"/>
          </a:xfrm>
          <a:prstGeom prst="rect">
            <a:avLst/>
          </a:prstGeom>
          <a:noFill/>
        </p:spPr>
        <p:txBody>
          <a:bodyPr wrap="square" rtlCol="0">
            <a:spAutoFit/>
          </a:bodyPr>
          <a:lstStyle/>
          <a:p>
            <a:pPr algn="ctr">
              <a:lnSpc>
                <a:spcPct val="130000"/>
              </a:lnSpc>
            </a:pPr>
            <a:r>
              <a:rPr kumimoji="1" lang="ja-JP" altLang="en-US" sz="2800" dirty="0">
                <a:latin typeface="+mn-ea"/>
                <a:cs typeface="Meiryo" charset="-128"/>
              </a:rPr>
              <a:t>テキストマイニングの諸技術を使って</a:t>
            </a:r>
            <a:endParaRPr kumimoji="1" lang="en-US" altLang="ja-JP" sz="2800" dirty="0">
              <a:latin typeface="+mn-ea"/>
              <a:cs typeface="Meiryo" charset="-128"/>
            </a:endParaRPr>
          </a:p>
          <a:p>
            <a:pPr algn="ctr">
              <a:lnSpc>
                <a:spcPct val="130000"/>
              </a:lnSpc>
            </a:pPr>
            <a:r>
              <a:rPr kumimoji="1" lang="ja-JP" altLang="en-US" sz="2800" dirty="0">
                <a:latin typeface="+mn-ea"/>
                <a:cs typeface="Meiryo" charset="-128"/>
              </a:rPr>
              <a:t>把握を試みる</a:t>
            </a:r>
            <a:endParaRPr kumimoji="1" lang="ja-JP" altLang="en-US" sz="2800" dirty="0">
              <a:latin typeface="+mn-ea"/>
              <a:ea typeface="+mn-ea"/>
              <a:cs typeface="Meiryo" charset="-128"/>
            </a:endParaRPr>
          </a:p>
        </p:txBody>
      </p:sp>
    </p:spTree>
    <p:extLst>
      <p:ext uri="{BB962C8B-B14F-4D97-AF65-F5344CB8AC3E}">
        <p14:creationId xmlns:p14="http://schemas.microsoft.com/office/powerpoint/2010/main" val="975722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dirty="0"/>
              <a:t>調査報告書</a:t>
            </a:r>
            <a:endParaRPr kumimoji="1" lang="en-US" altLang="ja-JP" dirty="0"/>
          </a:p>
          <a:p>
            <a:r>
              <a:rPr lang="ja-JP" altLang="en-US" b="1" dirty="0">
                <a:solidFill>
                  <a:schemeClr val="accent1"/>
                </a:solidFill>
              </a:rPr>
              <a:t>どうやって分析するか</a:t>
            </a:r>
            <a:endParaRPr lang="en-US" altLang="ja-JP" b="1" dirty="0">
              <a:solidFill>
                <a:schemeClr val="accent1"/>
              </a:solidFill>
            </a:endParaRPr>
          </a:p>
          <a:p>
            <a:pPr lvl="1">
              <a:buFont typeface="Wingdings" panose="05000000000000000000" pitchFamily="2" charset="2"/>
              <a:buChar char="ü"/>
            </a:pPr>
            <a:r>
              <a:rPr kumimoji="1" lang="en-US" altLang="ja-JP" b="1" dirty="0">
                <a:solidFill>
                  <a:schemeClr val="accent1"/>
                </a:solidFill>
              </a:rPr>
              <a:t>Bi</a:t>
            </a:r>
            <a:r>
              <a:rPr lang="en-US" altLang="ja-JP" b="1" dirty="0">
                <a:solidFill>
                  <a:schemeClr val="accent1"/>
                </a:solidFill>
              </a:rPr>
              <a:t>-Gram</a:t>
            </a:r>
            <a:r>
              <a:rPr lang="ja-JP" altLang="en-US" b="1" dirty="0">
                <a:solidFill>
                  <a:schemeClr val="accent1"/>
                </a:solidFill>
              </a:rPr>
              <a:t> </a:t>
            </a:r>
            <a:r>
              <a:rPr lang="en-US" altLang="ja-JP" b="1" dirty="0">
                <a:solidFill>
                  <a:schemeClr val="accent1"/>
                </a:solidFill>
              </a:rPr>
              <a:t>Network</a:t>
            </a:r>
          </a:p>
          <a:p>
            <a:pPr lvl="1">
              <a:buFont typeface="Wingdings" panose="05000000000000000000" pitchFamily="2" charset="2"/>
              <a:buChar char="ü"/>
            </a:pPr>
            <a:r>
              <a:rPr lang="en-US" altLang="ja-JP" b="1" dirty="0">
                <a:solidFill>
                  <a:schemeClr val="accent1"/>
                </a:solidFill>
              </a:rPr>
              <a:t>Word2Vec</a:t>
            </a:r>
          </a:p>
          <a:p>
            <a:r>
              <a:rPr lang="en-US" altLang="ja-JP" dirty="0"/>
              <a:t>Bi-Gram Network</a:t>
            </a:r>
            <a:r>
              <a:rPr lang="ja-JP" altLang="en-US" dirty="0"/>
              <a:t>の結果</a:t>
            </a:r>
            <a:endParaRPr lang="en-US" altLang="ja-JP" dirty="0"/>
          </a:p>
          <a:p>
            <a:r>
              <a:rPr lang="en-US" altLang="ja-JP" dirty="0"/>
              <a:t>Word2Vec</a:t>
            </a:r>
            <a:r>
              <a:rPr lang="ja-JP" altLang="en-US" dirty="0"/>
              <a:t>の結果</a:t>
            </a:r>
            <a:endParaRPr lang="en-US" altLang="ja-JP" dirty="0"/>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1526840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Bi-Gra</a:t>
            </a:r>
            <a:r>
              <a:rPr lang="en-US" altLang="ja-JP" dirty="0"/>
              <a:t>m</a:t>
            </a:r>
            <a:r>
              <a:rPr lang="ja-JP" altLang="en-US" dirty="0"/>
              <a:t>とは</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分析方針</a:t>
            </a:r>
          </a:p>
        </p:txBody>
      </p:sp>
      <p:sp>
        <p:nvSpPr>
          <p:cNvPr id="5" name="テキスト ボックス 4"/>
          <p:cNvSpPr txBox="1"/>
          <p:nvPr/>
        </p:nvSpPr>
        <p:spPr>
          <a:xfrm>
            <a:off x="480291" y="2649376"/>
            <a:ext cx="6336146" cy="492443"/>
          </a:xfrm>
          <a:prstGeom prst="rect">
            <a:avLst/>
          </a:prstGeom>
          <a:noFill/>
        </p:spPr>
        <p:txBody>
          <a:bodyPr wrap="square" rtlCol="0">
            <a:spAutoFit/>
          </a:bodyPr>
          <a:lstStyle/>
          <a:p>
            <a:pPr>
              <a:lnSpc>
                <a:spcPct val="130000"/>
              </a:lnSpc>
            </a:pPr>
            <a:r>
              <a:rPr kumimoji="1" lang="ja-JP" altLang="en-US" sz="2000" dirty="0">
                <a:latin typeface="+mn-ea"/>
                <a:ea typeface="+mn-ea"/>
                <a:cs typeface="Meiryo" charset="-128"/>
              </a:rPr>
              <a:t>例文</a:t>
            </a:r>
            <a:r>
              <a:rPr kumimoji="1" lang="en-US" altLang="ja-JP" sz="2000" dirty="0">
                <a:latin typeface="+mn-ea"/>
                <a:cs typeface="Meiryo" charset="-128"/>
              </a:rPr>
              <a:t>:</a:t>
            </a:r>
            <a:r>
              <a:rPr kumimoji="1" lang="ja-JP" altLang="en-US" sz="2000" dirty="0">
                <a:latin typeface="+mn-ea"/>
                <a:cs typeface="Meiryo" charset="-128"/>
              </a:rPr>
              <a:t>「</a:t>
            </a:r>
            <a:r>
              <a:rPr kumimoji="1" lang="en-US" altLang="ja-JP" sz="2000" dirty="0">
                <a:latin typeface="+mn-ea"/>
                <a:cs typeface="Meiryo" charset="-128"/>
              </a:rPr>
              <a:t>Nintendo Switch</a:t>
            </a:r>
            <a:r>
              <a:rPr kumimoji="1" lang="ja-JP" altLang="en-US" sz="2000" dirty="0">
                <a:latin typeface="+mn-ea"/>
                <a:cs typeface="Meiryo" charset="-128"/>
              </a:rPr>
              <a:t>がどこの店舗にもない」</a:t>
            </a:r>
            <a:endParaRPr kumimoji="1" lang="ja-JP" altLang="en-US" sz="2000" dirty="0">
              <a:latin typeface="+mn-ea"/>
              <a:ea typeface="+mn-ea"/>
              <a:cs typeface="Meiryo" charset="-128"/>
            </a:endParaRPr>
          </a:p>
        </p:txBody>
      </p:sp>
      <p:sp>
        <p:nvSpPr>
          <p:cNvPr id="6" name="テキスト ボックス 5"/>
          <p:cNvSpPr txBox="1"/>
          <p:nvPr/>
        </p:nvSpPr>
        <p:spPr>
          <a:xfrm>
            <a:off x="480291" y="3579091"/>
            <a:ext cx="3980873" cy="3028521"/>
          </a:xfrm>
          <a:prstGeom prst="rect">
            <a:avLst/>
          </a:prstGeom>
          <a:noFill/>
        </p:spPr>
        <p:txBody>
          <a:bodyPr wrap="square" rtlCol="0">
            <a:spAutoFit/>
          </a:bodyPr>
          <a:lstStyle/>
          <a:p>
            <a:pPr>
              <a:lnSpc>
                <a:spcPct val="130000"/>
              </a:lnSpc>
            </a:pPr>
            <a:r>
              <a:rPr kumimoji="1" lang="ja-JP" altLang="en-US" b="1" dirty="0">
                <a:latin typeface="+mn-ea"/>
                <a:cs typeface="Meiryo" charset="-128"/>
              </a:rPr>
              <a:t>形態素解析</a:t>
            </a:r>
            <a:r>
              <a:rPr kumimoji="1" lang="en-US" altLang="ja-JP" b="1" dirty="0">
                <a:latin typeface="+mn-ea"/>
                <a:cs typeface="Meiryo" charset="-128"/>
                <a:sym typeface="Wingdings" panose="05000000000000000000" pitchFamily="2" charset="2"/>
              </a:rPr>
              <a:t>:  (</a:t>
            </a:r>
            <a:r>
              <a:rPr kumimoji="1" lang="en-US" altLang="ja-JP" b="1" dirty="0" err="1">
                <a:latin typeface="+mn-ea"/>
                <a:cs typeface="Meiryo" charset="-128"/>
                <a:sym typeface="Wingdings" panose="05000000000000000000" pitchFamily="2" charset="2"/>
              </a:rPr>
              <a:t>mecab</a:t>
            </a:r>
            <a:r>
              <a:rPr kumimoji="1" lang="en-US" altLang="ja-JP" b="1" dirty="0">
                <a:latin typeface="+mn-ea"/>
                <a:cs typeface="Meiryo" charset="-128"/>
                <a:sym typeface="Wingdings" panose="05000000000000000000" pitchFamily="2" charset="2"/>
              </a:rPr>
              <a:t> </a:t>
            </a:r>
            <a:r>
              <a:rPr kumimoji="1" lang="en-US" altLang="ja-JP" b="1" dirty="0" err="1">
                <a:latin typeface="+mn-ea"/>
                <a:cs typeface="Meiryo" charset="-128"/>
                <a:sym typeface="Wingdings" panose="05000000000000000000" pitchFamily="2" charset="2"/>
              </a:rPr>
              <a:t>neologd</a:t>
            </a:r>
            <a:r>
              <a:rPr kumimoji="1" lang="en-US" altLang="ja-JP" b="1" dirty="0">
                <a:latin typeface="+mn-ea"/>
                <a:cs typeface="Meiryo" charset="-128"/>
                <a:sym typeface="Wingdings" panose="05000000000000000000" pitchFamily="2" charset="2"/>
              </a:rPr>
              <a:t>)</a:t>
            </a:r>
            <a:endParaRPr kumimoji="1" lang="en-US" altLang="ja-JP" b="1" dirty="0">
              <a:latin typeface="+mn-ea"/>
              <a:cs typeface="Meiryo" charset="-128"/>
            </a:endParaRPr>
          </a:p>
          <a:p>
            <a:pPr marL="285750" indent="-285750">
              <a:buFont typeface="Arial" panose="020B0604020202020204" pitchFamily="34" charset="0"/>
              <a:buChar char="•"/>
            </a:pPr>
            <a:r>
              <a:rPr lang="ja-JP" altLang="en-US" dirty="0"/>
              <a:t>Nintendo Switch	</a:t>
            </a:r>
            <a:r>
              <a:rPr lang="en-US" altLang="ja-JP" dirty="0"/>
              <a:t>	</a:t>
            </a:r>
            <a:r>
              <a:rPr lang="ja-JP" altLang="en-US" dirty="0"/>
              <a:t>名詞,固有名詞</a:t>
            </a:r>
            <a:endParaRPr lang="en-US" altLang="ja-JP" dirty="0"/>
          </a:p>
          <a:p>
            <a:pPr marL="285750" indent="-285750">
              <a:buFont typeface="Arial" panose="020B0604020202020204" pitchFamily="34" charset="0"/>
              <a:buChar char="•"/>
            </a:pPr>
            <a:r>
              <a:rPr lang="ja-JP" altLang="en-US" dirty="0"/>
              <a:t>が	</a:t>
            </a:r>
            <a:r>
              <a:rPr lang="en-US" altLang="ja-JP" dirty="0"/>
              <a:t>			</a:t>
            </a:r>
            <a:r>
              <a:rPr lang="ja-JP" altLang="en-US" dirty="0"/>
              <a:t>助詞,格助詞</a:t>
            </a:r>
            <a:endParaRPr lang="en-US" altLang="ja-JP" dirty="0"/>
          </a:p>
          <a:p>
            <a:pPr marL="285750" indent="-285750">
              <a:buFont typeface="Arial" panose="020B0604020202020204" pitchFamily="34" charset="0"/>
              <a:buChar char="•"/>
            </a:pPr>
            <a:r>
              <a:rPr lang="ja-JP" altLang="en-US" dirty="0"/>
              <a:t>どこ	</a:t>
            </a:r>
            <a:r>
              <a:rPr lang="en-US" altLang="ja-JP" dirty="0"/>
              <a:t>			</a:t>
            </a:r>
            <a:r>
              <a:rPr lang="ja-JP" altLang="en-US" dirty="0"/>
              <a:t>名詞,代名詞</a:t>
            </a:r>
            <a:endParaRPr lang="en-US" altLang="ja-JP" dirty="0"/>
          </a:p>
          <a:p>
            <a:pPr marL="285750" indent="-285750">
              <a:buFont typeface="Arial" panose="020B0604020202020204" pitchFamily="34" charset="0"/>
              <a:buChar char="•"/>
            </a:pPr>
            <a:r>
              <a:rPr lang="ja-JP" altLang="en-US" dirty="0"/>
              <a:t>の</a:t>
            </a:r>
            <a:r>
              <a:rPr lang="en-US" altLang="ja-JP" dirty="0"/>
              <a:t>				</a:t>
            </a:r>
            <a:r>
              <a:rPr lang="ja-JP" altLang="en-US" dirty="0"/>
              <a:t>助詞</a:t>
            </a:r>
            <a:r>
              <a:rPr lang="en-US" altLang="ja-JP" dirty="0"/>
              <a:t>,</a:t>
            </a:r>
            <a:r>
              <a:rPr lang="ja-JP" altLang="en-US" dirty="0"/>
              <a:t>連体化</a:t>
            </a:r>
            <a:endParaRPr lang="en-US" altLang="ja-JP" dirty="0"/>
          </a:p>
          <a:p>
            <a:pPr marL="285750" indent="-285750">
              <a:buFont typeface="Arial" panose="020B0604020202020204" pitchFamily="34" charset="0"/>
              <a:buChar char="•"/>
            </a:pPr>
            <a:r>
              <a:rPr lang="ja-JP" altLang="en-US" dirty="0"/>
              <a:t>店舗	</a:t>
            </a:r>
            <a:r>
              <a:rPr lang="en-US" altLang="ja-JP" dirty="0"/>
              <a:t>			</a:t>
            </a:r>
            <a:r>
              <a:rPr lang="ja-JP" altLang="en-US" dirty="0"/>
              <a:t>名詞,一般</a:t>
            </a:r>
            <a:endParaRPr lang="en-US" altLang="ja-JP" dirty="0"/>
          </a:p>
          <a:p>
            <a:pPr marL="285750" indent="-285750">
              <a:buFont typeface="Arial" panose="020B0604020202020204" pitchFamily="34" charset="0"/>
              <a:buChar char="•"/>
            </a:pPr>
            <a:r>
              <a:rPr lang="ja-JP" altLang="en-US" dirty="0"/>
              <a:t>に	</a:t>
            </a:r>
            <a:r>
              <a:rPr lang="en-US" altLang="ja-JP" dirty="0"/>
              <a:t>			</a:t>
            </a:r>
            <a:r>
              <a:rPr lang="ja-JP" altLang="en-US" dirty="0"/>
              <a:t>助詞,格助詞</a:t>
            </a:r>
            <a:endParaRPr lang="en-US" altLang="ja-JP" dirty="0"/>
          </a:p>
          <a:p>
            <a:pPr marL="285750" indent="-285750">
              <a:buFont typeface="Arial" panose="020B0604020202020204" pitchFamily="34" charset="0"/>
              <a:buChar char="•"/>
            </a:pPr>
            <a:r>
              <a:rPr lang="ja-JP" altLang="en-US" dirty="0"/>
              <a:t>も	</a:t>
            </a:r>
            <a:r>
              <a:rPr lang="en-US" altLang="ja-JP" dirty="0"/>
              <a:t>			</a:t>
            </a:r>
            <a:r>
              <a:rPr lang="ja-JP" altLang="en-US" dirty="0"/>
              <a:t>助詞,係助詞</a:t>
            </a:r>
            <a:endParaRPr lang="en-US" altLang="ja-JP" dirty="0"/>
          </a:p>
          <a:p>
            <a:pPr marL="285750" indent="-285750">
              <a:buFont typeface="Arial" panose="020B0604020202020204" pitchFamily="34" charset="0"/>
              <a:buChar char="•"/>
            </a:pPr>
            <a:r>
              <a:rPr lang="ja-JP" altLang="en-US" dirty="0"/>
              <a:t>ない	</a:t>
            </a:r>
            <a:r>
              <a:rPr lang="en-US" altLang="ja-JP" dirty="0"/>
              <a:t>			</a:t>
            </a:r>
            <a:r>
              <a:rPr lang="ja-JP" altLang="en-US" dirty="0"/>
              <a:t>形容詞,自立</a:t>
            </a:r>
          </a:p>
          <a:p>
            <a:pPr>
              <a:lnSpc>
                <a:spcPct val="130000"/>
              </a:lnSpc>
            </a:pPr>
            <a:endParaRPr kumimoji="1" lang="ja-JP" altLang="en-US" dirty="0">
              <a:latin typeface="+mn-ea"/>
              <a:ea typeface="+mn-ea"/>
              <a:cs typeface="Meiryo" charset="-128"/>
            </a:endParaRPr>
          </a:p>
        </p:txBody>
      </p:sp>
      <p:sp>
        <p:nvSpPr>
          <p:cNvPr id="8" name="矢印: 下 7"/>
          <p:cNvSpPr/>
          <p:nvPr/>
        </p:nvSpPr>
        <p:spPr>
          <a:xfrm>
            <a:off x="2761673" y="3189392"/>
            <a:ext cx="249382" cy="3688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p:cNvSpPr/>
          <p:nvPr/>
        </p:nvSpPr>
        <p:spPr>
          <a:xfrm>
            <a:off x="4267200" y="4590473"/>
            <a:ext cx="683491" cy="535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894962" y="3579091"/>
            <a:ext cx="3249038" cy="539187"/>
          </a:xfrm>
          <a:prstGeom prst="rect">
            <a:avLst/>
          </a:prstGeom>
          <a:noFill/>
        </p:spPr>
        <p:txBody>
          <a:bodyPr wrap="square" rtlCol="0">
            <a:spAutoFit/>
          </a:bodyPr>
          <a:lstStyle/>
          <a:p>
            <a:pPr>
              <a:lnSpc>
                <a:spcPct val="130000"/>
              </a:lnSpc>
            </a:pPr>
            <a:r>
              <a:rPr kumimoji="1" lang="en-US" altLang="ja-JP" sz="2400" b="1" dirty="0">
                <a:latin typeface="+mn-ea"/>
                <a:cs typeface="Meiryo" charset="-128"/>
              </a:rPr>
              <a:t>Bi-Gram</a:t>
            </a:r>
            <a:r>
              <a:rPr kumimoji="1" lang="ja-JP" altLang="en-US" sz="2400" b="1" dirty="0">
                <a:latin typeface="+mn-ea"/>
                <a:cs typeface="Meiryo" charset="-128"/>
              </a:rPr>
              <a:t>統計</a:t>
            </a:r>
            <a:endParaRPr kumimoji="1" lang="ja-JP" altLang="en-US" sz="2400" b="1" dirty="0">
              <a:latin typeface="+mn-ea"/>
              <a:ea typeface="+mn-ea"/>
              <a:cs typeface="Meiryo" charset="-128"/>
            </a:endParaRPr>
          </a:p>
        </p:txBody>
      </p:sp>
      <p:graphicFrame>
        <p:nvGraphicFramePr>
          <p:cNvPr id="12" name="表 11"/>
          <p:cNvGraphicFramePr>
            <a:graphicFrameLocks noGrp="1"/>
          </p:cNvGraphicFramePr>
          <p:nvPr>
            <p:extLst>
              <p:ext uri="{D42A27DB-BD31-4B8C-83A1-F6EECF244321}">
                <p14:modId xmlns:p14="http://schemas.microsoft.com/office/powerpoint/2010/main" val="1506608230"/>
              </p:ext>
            </p:extLst>
          </p:nvPr>
        </p:nvGraphicFramePr>
        <p:xfrm>
          <a:off x="5322307" y="4217050"/>
          <a:ext cx="3646202" cy="2045203"/>
        </p:xfrm>
        <a:graphic>
          <a:graphicData uri="http://schemas.openxmlformats.org/drawingml/2006/table">
            <a:tbl>
              <a:tblPr firstRow="1" bandRow="1">
                <a:tableStyleId>{2D5ABB26-0587-4C30-8999-92F81FD0307C}</a:tableStyleId>
              </a:tblPr>
              <a:tblGrid>
                <a:gridCol w="1823101">
                  <a:extLst>
                    <a:ext uri="{9D8B030D-6E8A-4147-A177-3AD203B41FA5}">
                      <a16:colId xmlns="" xmlns:a16="http://schemas.microsoft.com/office/drawing/2014/main" val="407536794"/>
                    </a:ext>
                  </a:extLst>
                </a:gridCol>
                <a:gridCol w="1823101">
                  <a:extLst>
                    <a:ext uri="{9D8B030D-6E8A-4147-A177-3AD203B41FA5}">
                      <a16:colId xmlns="" xmlns:a16="http://schemas.microsoft.com/office/drawing/2014/main" val="3931850373"/>
                    </a:ext>
                  </a:extLst>
                </a:gridCol>
              </a:tblGrid>
              <a:tr h="432753">
                <a:tc>
                  <a:txBody>
                    <a:bodyPr/>
                    <a:lstStyle/>
                    <a:p>
                      <a:r>
                        <a:rPr kumimoji="1" lang="en-US" altLang="ja-JP" b="1" dirty="0"/>
                        <a:t>Bi-Gram</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b="1" dirty="0"/>
                        <a:t>Freq</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657022769"/>
                  </a:ext>
                </a:extLst>
              </a:tr>
              <a:tr h="746944">
                <a:tc>
                  <a:txBody>
                    <a:bodyPr/>
                    <a:lstStyle/>
                    <a:p>
                      <a:r>
                        <a:rPr lang="ja-JP" altLang="en-US" dirty="0"/>
                        <a:t>[Nintendo Switch-どこ]</a:t>
                      </a:r>
                      <a:endParaRPr kumimoji="1" lang="ja-JP" altLang="en-US" dirty="0"/>
                    </a:p>
                  </a:txBody>
                  <a:tcPr>
                    <a:lnT w="12700" cap="flat" cmpd="sng" algn="ctr">
                      <a:solidFill>
                        <a:schemeClr val="tx1"/>
                      </a:solidFill>
                      <a:prstDash val="solid"/>
                      <a:round/>
                      <a:headEnd type="none" w="med" len="med"/>
                      <a:tailEnd type="none" w="med" len="med"/>
                    </a:lnT>
                  </a:tcPr>
                </a:tc>
                <a:tc>
                  <a:txBody>
                    <a:bodyPr/>
                    <a:lstStyle/>
                    <a:p>
                      <a:r>
                        <a:rPr kumimoji="1" lang="en-US" altLang="ja-JP" dirty="0"/>
                        <a:t>1</a:t>
                      </a:r>
                      <a:endParaRPr kumimoji="1" lang="ja-JP" altLang="en-US" dirty="0"/>
                    </a:p>
                  </a:txBody>
                  <a:tcP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561776525"/>
                  </a:ext>
                </a:extLst>
              </a:tr>
              <a:tr h="432753">
                <a:tc>
                  <a:txBody>
                    <a:bodyPr/>
                    <a:lstStyle/>
                    <a:p>
                      <a:r>
                        <a:rPr lang="ja-JP" altLang="en-US" dirty="0"/>
                        <a:t>[どこ-店舗]</a:t>
                      </a:r>
                      <a:endParaRPr kumimoji="1" lang="ja-JP" altLang="en-US" dirty="0"/>
                    </a:p>
                  </a:txBody>
                  <a:tcPr/>
                </a:tc>
                <a:tc>
                  <a:txBody>
                    <a:bodyPr/>
                    <a:lstStyle/>
                    <a:p>
                      <a:r>
                        <a:rPr kumimoji="1" lang="en-US" altLang="ja-JP" dirty="0"/>
                        <a:t>1</a:t>
                      </a:r>
                      <a:endParaRPr kumimoji="1" lang="ja-JP" altLang="en-US" dirty="0"/>
                    </a:p>
                  </a:txBody>
                  <a:tcPr/>
                </a:tc>
                <a:extLst>
                  <a:ext uri="{0D108BD9-81ED-4DB2-BD59-A6C34878D82A}">
                    <a16:rowId xmlns="" xmlns:a16="http://schemas.microsoft.com/office/drawing/2014/main" val="3212194432"/>
                  </a:ext>
                </a:extLst>
              </a:tr>
              <a:tr h="432753">
                <a:tc>
                  <a:txBody>
                    <a:bodyPr/>
                    <a:lstStyle/>
                    <a:p>
                      <a:r>
                        <a:rPr lang="ja-JP" altLang="en-US" dirty="0"/>
                        <a:t>[店舗-ない]</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a:t>1</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270061812"/>
                  </a:ext>
                </a:extLst>
              </a:tr>
            </a:tbl>
          </a:graphicData>
        </a:graphic>
      </p:graphicFrame>
      <p:sp>
        <p:nvSpPr>
          <p:cNvPr id="13" name="テキスト ボックス 12"/>
          <p:cNvSpPr txBox="1"/>
          <p:nvPr/>
        </p:nvSpPr>
        <p:spPr>
          <a:xfrm>
            <a:off x="7594452" y="3137371"/>
            <a:ext cx="1549548" cy="492443"/>
          </a:xfrm>
          <a:prstGeom prst="rect">
            <a:avLst/>
          </a:prstGeom>
          <a:noFill/>
        </p:spPr>
        <p:txBody>
          <a:bodyPr wrap="square" rtlCol="0">
            <a:spAutoFit/>
          </a:bodyPr>
          <a:lstStyle/>
          <a:p>
            <a:pPr>
              <a:lnSpc>
                <a:spcPct val="130000"/>
              </a:lnSpc>
            </a:pPr>
            <a:r>
              <a:rPr kumimoji="1" lang="ja-JP" altLang="en-US" sz="2000" dirty="0">
                <a:latin typeface="+mn-ea"/>
                <a:ea typeface="+mn-ea"/>
                <a:cs typeface="Meiryo" charset="-128"/>
              </a:rPr>
              <a:t>助詞</a:t>
            </a:r>
            <a:r>
              <a:rPr kumimoji="1" lang="ja-JP" altLang="en-US" sz="2000" dirty="0">
                <a:latin typeface="+mn-ea"/>
                <a:cs typeface="Meiryo" charset="-128"/>
              </a:rPr>
              <a:t>は除外</a:t>
            </a:r>
            <a:endParaRPr kumimoji="1" lang="ja-JP" altLang="en-US" sz="2000" dirty="0">
              <a:latin typeface="+mn-ea"/>
              <a:ea typeface="+mn-ea"/>
              <a:cs typeface="Meiryo" charset="-128"/>
            </a:endParaRPr>
          </a:p>
        </p:txBody>
      </p:sp>
      <p:sp>
        <p:nvSpPr>
          <p:cNvPr id="14" name="テキスト ボックス 13"/>
          <p:cNvSpPr txBox="1"/>
          <p:nvPr/>
        </p:nvSpPr>
        <p:spPr>
          <a:xfrm>
            <a:off x="480291" y="1348509"/>
            <a:ext cx="5726545" cy="1052596"/>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400" dirty="0">
                <a:latin typeface="+mn-ea"/>
                <a:ea typeface="+mn-ea"/>
                <a:cs typeface="Meiryo" charset="-128"/>
              </a:rPr>
              <a:t>文章の構成単位として二単語に着目しその頻度統計をとる</a:t>
            </a:r>
          </a:p>
        </p:txBody>
      </p:sp>
    </p:spTree>
    <p:extLst>
      <p:ext uri="{BB962C8B-B14F-4D97-AF65-F5344CB8AC3E}">
        <p14:creationId xmlns:p14="http://schemas.microsoft.com/office/powerpoint/2010/main" val="1567475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Bi-Gra</a:t>
            </a:r>
            <a:r>
              <a:rPr lang="en-US" altLang="ja-JP" dirty="0"/>
              <a:t>m</a:t>
            </a:r>
            <a:r>
              <a:rPr lang="ja-JP" altLang="en-US" dirty="0"/>
              <a:t>のネットワーク化</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分析方針</a:t>
            </a:r>
          </a:p>
        </p:txBody>
      </p:sp>
      <p:graphicFrame>
        <p:nvGraphicFramePr>
          <p:cNvPr id="12" name="表 11"/>
          <p:cNvGraphicFramePr>
            <a:graphicFrameLocks noGrp="1"/>
          </p:cNvGraphicFramePr>
          <p:nvPr>
            <p:extLst>
              <p:ext uri="{D42A27DB-BD31-4B8C-83A1-F6EECF244321}">
                <p14:modId xmlns:p14="http://schemas.microsoft.com/office/powerpoint/2010/main" val="2014054338"/>
              </p:ext>
            </p:extLst>
          </p:nvPr>
        </p:nvGraphicFramePr>
        <p:xfrm>
          <a:off x="593289" y="2055741"/>
          <a:ext cx="3655438" cy="2045203"/>
        </p:xfrm>
        <a:graphic>
          <a:graphicData uri="http://schemas.openxmlformats.org/drawingml/2006/table">
            <a:tbl>
              <a:tblPr firstRow="1" bandRow="1">
                <a:tableStyleId>{2D5ABB26-0587-4C30-8999-92F81FD0307C}</a:tableStyleId>
              </a:tblPr>
              <a:tblGrid>
                <a:gridCol w="2159147">
                  <a:extLst>
                    <a:ext uri="{9D8B030D-6E8A-4147-A177-3AD203B41FA5}">
                      <a16:colId xmlns="" xmlns:a16="http://schemas.microsoft.com/office/drawing/2014/main" val="407536794"/>
                    </a:ext>
                  </a:extLst>
                </a:gridCol>
                <a:gridCol w="1496291">
                  <a:extLst>
                    <a:ext uri="{9D8B030D-6E8A-4147-A177-3AD203B41FA5}">
                      <a16:colId xmlns="" xmlns:a16="http://schemas.microsoft.com/office/drawing/2014/main" val="3931850373"/>
                    </a:ext>
                  </a:extLst>
                </a:gridCol>
              </a:tblGrid>
              <a:tr h="432753">
                <a:tc>
                  <a:txBody>
                    <a:bodyPr/>
                    <a:lstStyle/>
                    <a:p>
                      <a:r>
                        <a:rPr kumimoji="1" lang="en-US" altLang="ja-JP" b="1" dirty="0"/>
                        <a:t>Bi-Gram(From-To)</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b="1" dirty="0"/>
                        <a:t>Freq(Weight)</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657022769"/>
                  </a:ext>
                </a:extLst>
              </a:tr>
              <a:tr h="746944">
                <a:tc>
                  <a:txBody>
                    <a:bodyPr/>
                    <a:lstStyle/>
                    <a:p>
                      <a:r>
                        <a:rPr lang="ja-JP" altLang="en-US" dirty="0"/>
                        <a:t>[Nintendo Switch-</a:t>
                      </a:r>
                      <a:endParaRPr lang="en-US" altLang="ja-JP" dirty="0"/>
                    </a:p>
                    <a:p>
                      <a:r>
                        <a:rPr lang="ja-JP" altLang="en-US" dirty="0"/>
                        <a:t>どこ]</a:t>
                      </a:r>
                      <a:endParaRPr kumimoji="1" lang="ja-JP" altLang="en-US" dirty="0"/>
                    </a:p>
                  </a:txBody>
                  <a:tcPr>
                    <a:lnT w="12700" cap="flat" cmpd="sng" algn="ctr">
                      <a:solidFill>
                        <a:schemeClr val="tx1"/>
                      </a:solidFill>
                      <a:prstDash val="solid"/>
                      <a:round/>
                      <a:headEnd type="none" w="med" len="med"/>
                      <a:tailEnd type="none" w="med" len="med"/>
                    </a:lnT>
                  </a:tcPr>
                </a:tc>
                <a:tc>
                  <a:txBody>
                    <a:bodyPr/>
                    <a:lstStyle/>
                    <a:p>
                      <a:r>
                        <a:rPr kumimoji="1" lang="en-US" altLang="ja-JP" dirty="0"/>
                        <a:t>1</a:t>
                      </a:r>
                      <a:endParaRPr kumimoji="1" lang="ja-JP" altLang="en-US" dirty="0"/>
                    </a:p>
                  </a:txBody>
                  <a:tcP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561776525"/>
                  </a:ext>
                </a:extLst>
              </a:tr>
              <a:tr h="432753">
                <a:tc>
                  <a:txBody>
                    <a:bodyPr/>
                    <a:lstStyle/>
                    <a:p>
                      <a:r>
                        <a:rPr lang="ja-JP" altLang="en-US" dirty="0"/>
                        <a:t>[どこ-店舗]</a:t>
                      </a:r>
                      <a:endParaRPr kumimoji="1" lang="ja-JP" altLang="en-US" dirty="0"/>
                    </a:p>
                  </a:txBody>
                  <a:tcPr/>
                </a:tc>
                <a:tc>
                  <a:txBody>
                    <a:bodyPr/>
                    <a:lstStyle/>
                    <a:p>
                      <a:r>
                        <a:rPr kumimoji="1" lang="en-US" altLang="ja-JP" dirty="0"/>
                        <a:t>1</a:t>
                      </a:r>
                      <a:endParaRPr kumimoji="1" lang="ja-JP" altLang="en-US" dirty="0"/>
                    </a:p>
                  </a:txBody>
                  <a:tcPr/>
                </a:tc>
                <a:extLst>
                  <a:ext uri="{0D108BD9-81ED-4DB2-BD59-A6C34878D82A}">
                    <a16:rowId xmlns="" xmlns:a16="http://schemas.microsoft.com/office/drawing/2014/main" val="3212194432"/>
                  </a:ext>
                </a:extLst>
              </a:tr>
              <a:tr h="432753">
                <a:tc>
                  <a:txBody>
                    <a:bodyPr/>
                    <a:lstStyle/>
                    <a:p>
                      <a:r>
                        <a:rPr lang="ja-JP" altLang="en-US" dirty="0"/>
                        <a:t>[店舗-ない]</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a:t>1</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270061812"/>
                  </a:ext>
                </a:extLst>
              </a:tr>
            </a:tbl>
          </a:graphicData>
        </a:graphic>
      </p:graphicFrame>
      <p:sp>
        <p:nvSpPr>
          <p:cNvPr id="14" name="テキスト ボックス 13"/>
          <p:cNvSpPr txBox="1"/>
          <p:nvPr/>
        </p:nvSpPr>
        <p:spPr>
          <a:xfrm>
            <a:off x="480291" y="1348509"/>
            <a:ext cx="5726545" cy="539187"/>
          </a:xfrm>
          <a:prstGeom prst="rect">
            <a:avLst/>
          </a:prstGeom>
          <a:noFill/>
        </p:spPr>
        <p:txBody>
          <a:bodyPr wrap="square" rtlCol="0">
            <a:spAutoFit/>
          </a:bodyPr>
          <a:lstStyle/>
          <a:p>
            <a:pPr marL="342891" indent="-342891">
              <a:lnSpc>
                <a:spcPct val="130000"/>
              </a:lnSpc>
              <a:buFont typeface="Wingdings" charset="2"/>
              <a:buChar char="u"/>
            </a:pPr>
            <a:r>
              <a:rPr kumimoji="1" lang="en-US" altLang="ja-JP" sz="2400" dirty="0">
                <a:latin typeface="+mn-ea"/>
                <a:ea typeface="+mn-ea"/>
                <a:cs typeface="Meiryo" charset="-128"/>
              </a:rPr>
              <a:t>B-Gram</a:t>
            </a:r>
            <a:r>
              <a:rPr kumimoji="1" lang="ja-JP" altLang="en-US" sz="2400" dirty="0">
                <a:latin typeface="+mn-ea"/>
                <a:ea typeface="+mn-ea"/>
                <a:cs typeface="Meiryo" charset="-128"/>
              </a:rPr>
              <a:t>をネットワーク化</a:t>
            </a:r>
            <a:r>
              <a:rPr kumimoji="1" lang="en-US" altLang="ja-JP" sz="2400" dirty="0">
                <a:latin typeface="+mn-ea"/>
                <a:ea typeface="+mn-ea"/>
                <a:cs typeface="Meiryo" charset="-128"/>
              </a:rPr>
              <a:t>(</a:t>
            </a:r>
            <a:r>
              <a:rPr kumimoji="1" lang="ja-JP" altLang="en-US" sz="2400" dirty="0">
                <a:latin typeface="+mn-ea"/>
                <a:ea typeface="+mn-ea"/>
                <a:cs typeface="Meiryo" charset="-128"/>
              </a:rPr>
              <a:t>無向</a:t>
            </a:r>
            <a:r>
              <a:rPr kumimoji="1" lang="en-US" altLang="ja-JP" sz="2400" dirty="0">
                <a:latin typeface="+mn-ea"/>
                <a:ea typeface="+mn-ea"/>
                <a:cs typeface="Meiryo" charset="-128"/>
              </a:rPr>
              <a:t>)</a:t>
            </a:r>
            <a:r>
              <a:rPr kumimoji="1" lang="ja-JP" altLang="en-US" sz="2400" dirty="0">
                <a:latin typeface="+mn-ea"/>
                <a:ea typeface="+mn-ea"/>
                <a:cs typeface="Meiryo" charset="-128"/>
              </a:rPr>
              <a:t>する</a:t>
            </a:r>
          </a:p>
        </p:txBody>
      </p:sp>
      <p:sp>
        <p:nvSpPr>
          <p:cNvPr id="3" name="矢印: 右 2"/>
          <p:cNvSpPr/>
          <p:nvPr/>
        </p:nvSpPr>
        <p:spPr>
          <a:xfrm>
            <a:off x="4507345" y="2909455"/>
            <a:ext cx="692728" cy="424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6345382" y="3119203"/>
            <a:ext cx="923636" cy="60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どこ</a:t>
            </a:r>
          </a:p>
        </p:txBody>
      </p:sp>
      <p:sp>
        <p:nvSpPr>
          <p:cNvPr id="15" name="楕円 14"/>
          <p:cNvSpPr/>
          <p:nvPr/>
        </p:nvSpPr>
        <p:spPr>
          <a:xfrm>
            <a:off x="7952509" y="2920640"/>
            <a:ext cx="923636" cy="60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店舗</a:t>
            </a:r>
          </a:p>
        </p:txBody>
      </p:sp>
      <p:sp>
        <p:nvSpPr>
          <p:cNvPr id="16" name="楕円 15"/>
          <p:cNvSpPr/>
          <p:nvPr/>
        </p:nvSpPr>
        <p:spPr>
          <a:xfrm>
            <a:off x="7777018" y="3893127"/>
            <a:ext cx="923636" cy="60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ない</a:t>
            </a:r>
          </a:p>
        </p:txBody>
      </p:sp>
      <p:sp>
        <p:nvSpPr>
          <p:cNvPr id="17" name="楕円 16"/>
          <p:cNvSpPr/>
          <p:nvPr/>
        </p:nvSpPr>
        <p:spPr>
          <a:xfrm>
            <a:off x="6677891" y="1948154"/>
            <a:ext cx="1588654" cy="60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Nintendo Switch</a:t>
            </a:r>
            <a:endParaRPr kumimoji="1" lang="ja-JP" altLang="en-US" b="1" dirty="0"/>
          </a:p>
        </p:txBody>
      </p:sp>
      <p:cxnSp>
        <p:nvCxnSpPr>
          <p:cNvPr id="18" name="直線コネクタ 17"/>
          <p:cNvCxnSpPr>
            <a:stCxn id="7" idx="0"/>
            <a:endCxn id="17" idx="3"/>
          </p:cNvCxnSpPr>
          <p:nvPr/>
        </p:nvCxnSpPr>
        <p:spPr>
          <a:xfrm flipV="1">
            <a:off x="6807200" y="2460596"/>
            <a:ext cx="103344" cy="6586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7" idx="6"/>
            <a:endCxn id="15" idx="2"/>
          </p:cNvCxnSpPr>
          <p:nvPr/>
        </p:nvCxnSpPr>
        <p:spPr>
          <a:xfrm flipV="1">
            <a:off x="7269018" y="3220822"/>
            <a:ext cx="683491" cy="1985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15" idx="4"/>
            <a:endCxn id="16" idx="0"/>
          </p:cNvCxnSpPr>
          <p:nvPr/>
        </p:nvCxnSpPr>
        <p:spPr>
          <a:xfrm flipH="1">
            <a:off x="8238836" y="3521003"/>
            <a:ext cx="175491" cy="37212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四角形: 角を丸くする 25"/>
          <p:cNvSpPr/>
          <p:nvPr/>
        </p:nvSpPr>
        <p:spPr>
          <a:xfrm>
            <a:off x="593289" y="4413241"/>
            <a:ext cx="1644072" cy="397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やる意味</a:t>
            </a:r>
          </a:p>
        </p:txBody>
      </p:sp>
      <p:sp>
        <p:nvSpPr>
          <p:cNvPr id="27" name="テキスト ボックス 26"/>
          <p:cNvSpPr txBox="1"/>
          <p:nvPr/>
        </p:nvSpPr>
        <p:spPr>
          <a:xfrm>
            <a:off x="593289" y="4865614"/>
            <a:ext cx="7821038" cy="1692771"/>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000" dirty="0">
                <a:latin typeface="+mn-ea"/>
                <a:ea typeface="+mn-ea"/>
                <a:cs typeface="Meiryo" charset="-128"/>
              </a:rPr>
              <a:t>ネットワーク</a:t>
            </a:r>
            <a:r>
              <a:rPr kumimoji="1" lang="ja-JP" altLang="en-US" sz="2000" dirty="0">
                <a:latin typeface="+mn-ea"/>
                <a:cs typeface="Meiryo" charset="-128"/>
              </a:rPr>
              <a:t>中心性が計算できる</a:t>
            </a:r>
            <a:r>
              <a:rPr kumimoji="1" lang="en-US" altLang="ja-JP" sz="1400" dirty="0">
                <a:latin typeface="+mn-ea"/>
                <a:cs typeface="Meiryo" charset="-128"/>
              </a:rPr>
              <a:t>(</a:t>
            </a:r>
            <a:r>
              <a:rPr kumimoji="1" lang="en-US" altLang="ja-JP" sz="1400" dirty="0">
                <a:latin typeface="+mn-ea"/>
                <a:cs typeface="Meiryo" charset="-128"/>
                <a:hlinkClick r:id="rId2"/>
              </a:rPr>
              <a:t>『Network Centrality』</a:t>
            </a:r>
            <a:r>
              <a:rPr kumimoji="1" lang="en-US" altLang="ja-JP" sz="1400" dirty="0">
                <a:latin typeface="+mn-ea"/>
                <a:cs typeface="Meiryo" charset="-128"/>
              </a:rPr>
              <a:t>)</a:t>
            </a:r>
            <a:endParaRPr kumimoji="1" lang="en-US" altLang="ja-JP" sz="2000" dirty="0">
              <a:latin typeface="+mn-ea"/>
              <a:cs typeface="Meiryo" charset="-128"/>
            </a:endParaRPr>
          </a:p>
          <a:p>
            <a:pPr marL="800100" lvl="1" indent="-342900">
              <a:lnSpc>
                <a:spcPct val="130000"/>
              </a:lnSpc>
              <a:buFont typeface="Wingdings" panose="05000000000000000000" pitchFamily="2" charset="2"/>
              <a:buChar char="Ø"/>
            </a:pPr>
            <a:r>
              <a:rPr kumimoji="1" lang="ja-JP" altLang="en-US" sz="2000" dirty="0">
                <a:latin typeface="+mn-ea"/>
                <a:ea typeface="+mn-ea"/>
                <a:cs typeface="Meiryo" charset="-128"/>
              </a:rPr>
              <a:t>どの単語を中心とした文章なのかわかりやすい</a:t>
            </a:r>
            <a:endParaRPr kumimoji="1" lang="en-US" altLang="ja-JP" sz="2000" dirty="0">
              <a:latin typeface="+mn-ea"/>
              <a:ea typeface="+mn-ea"/>
              <a:cs typeface="Meiryo" charset="-128"/>
            </a:endParaRPr>
          </a:p>
          <a:p>
            <a:pPr marL="342900" indent="-342900">
              <a:lnSpc>
                <a:spcPct val="130000"/>
              </a:lnSpc>
              <a:buFont typeface="Wingdings" panose="05000000000000000000" pitchFamily="2" charset="2"/>
              <a:buChar char="u"/>
            </a:pPr>
            <a:r>
              <a:rPr kumimoji="1" lang="ja-JP" altLang="en-US" sz="2000" dirty="0">
                <a:latin typeface="+mn-ea"/>
                <a:cs typeface="Meiryo" charset="-128"/>
              </a:rPr>
              <a:t>モジュラリティでクラスタリング出来る</a:t>
            </a:r>
            <a:r>
              <a:rPr kumimoji="1" lang="en-US" altLang="ja-JP" sz="800" dirty="0">
                <a:latin typeface="+mn-ea"/>
                <a:cs typeface="Meiryo" charset="-128"/>
              </a:rPr>
              <a:t>(</a:t>
            </a:r>
            <a:r>
              <a:rPr kumimoji="1" lang="en-US" altLang="ja-JP" sz="800" dirty="0">
                <a:latin typeface="+mn-ea"/>
                <a:cs typeface="Meiryo" charset="-128"/>
                <a:hlinkClick r:id="rId3"/>
              </a:rPr>
              <a:t>『Modularity and community structure in networks』</a:t>
            </a:r>
            <a:r>
              <a:rPr kumimoji="1" lang="en-US" altLang="ja-JP" sz="800" dirty="0">
                <a:latin typeface="+mn-ea"/>
                <a:cs typeface="Meiryo" charset="-128"/>
              </a:rPr>
              <a:t>)</a:t>
            </a:r>
          </a:p>
          <a:p>
            <a:pPr marL="800100" lvl="1" indent="-342900">
              <a:lnSpc>
                <a:spcPct val="130000"/>
              </a:lnSpc>
              <a:buFont typeface="Wingdings" panose="05000000000000000000" pitchFamily="2" charset="2"/>
              <a:buChar char="Ø"/>
            </a:pPr>
            <a:r>
              <a:rPr kumimoji="1" lang="ja-JP" altLang="en-US" sz="2000" dirty="0">
                <a:latin typeface="+mn-ea"/>
                <a:ea typeface="+mn-ea"/>
                <a:cs typeface="Meiryo" charset="-128"/>
              </a:rPr>
              <a:t>どんなグループの単語で構成されているかを分析出来る</a:t>
            </a:r>
          </a:p>
        </p:txBody>
      </p:sp>
    </p:spTree>
    <p:extLst>
      <p:ext uri="{BB962C8B-B14F-4D97-AF65-F5344CB8AC3E}">
        <p14:creationId xmlns:p14="http://schemas.microsoft.com/office/powerpoint/2010/main" val="970110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Word2Vec</a:t>
            </a:r>
            <a:r>
              <a:rPr kumimoji="1" lang="ja-JP" altLang="en-US" dirty="0"/>
              <a:t>とは</a:t>
            </a:r>
          </a:p>
        </p:txBody>
      </p:sp>
      <p:sp>
        <p:nvSpPr>
          <p:cNvPr id="3" name="テキスト プレースホルダー 2"/>
          <p:cNvSpPr>
            <a:spLocks noGrp="1"/>
          </p:cNvSpPr>
          <p:nvPr>
            <p:ph type="body" sz="quarter" idx="10"/>
          </p:nvPr>
        </p:nvSpPr>
        <p:spPr>
          <a:xfrm>
            <a:off x="628650" y="1490663"/>
            <a:ext cx="7683500" cy="2433205"/>
          </a:xfrm>
        </p:spPr>
        <p:txBody>
          <a:bodyPr/>
          <a:lstStyle/>
          <a:p>
            <a:pPr>
              <a:buFont typeface="Wingdings" panose="05000000000000000000" pitchFamily="2" charset="2"/>
              <a:buChar char="u"/>
            </a:pPr>
            <a:r>
              <a:rPr kumimoji="1" lang="ja-JP" altLang="en-US" dirty="0"/>
              <a:t>単語を意味ベクトル化するアルゴリズム</a:t>
            </a:r>
            <a:endParaRPr kumimoji="1" lang="en-US" altLang="ja-JP" dirty="0"/>
          </a:p>
          <a:p>
            <a:pPr>
              <a:buFont typeface="Wingdings" panose="05000000000000000000" pitchFamily="2" charset="2"/>
              <a:buChar char="u"/>
            </a:pPr>
            <a:r>
              <a:rPr lang="en-US" altLang="ja-JP" dirty="0"/>
              <a:t>2014</a:t>
            </a:r>
            <a:r>
              <a:rPr lang="ja-JP" altLang="en-US" dirty="0"/>
              <a:t>年に</a:t>
            </a:r>
            <a:r>
              <a:rPr lang="en-US" altLang="ja-JP" dirty="0"/>
              <a:t>Google</a:t>
            </a:r>
            <a:r>
              <a:rPr lang="ja-JP" altLang="en-US" dirty="0"/>
              <a:t>から発表された</a:t>
            </a:r>
            <a:r>
              <a:rPr lang="en-US" altLang="ja-JP" dirty="0"/>
              <a:t>(</a:t>
            </a:r>
            <a:r>
              <a:rPr lang="ja-JP" altLang="en-US" dirty="0">
                <a:hlinkClick r:id="rId2"/>
              </a:rPr>
              <a:t>元論文</a:t>
            </a:r>
            <a:r>
              <a:rPr lang="en-US" altLang="ja-JP" dirty="0"/>
              <a:t>)</a:t>
            </a:r>
          </a:p>
          <a:p>
            <a:pPr>
              <a:buFont typeface="Wingdings" panose="05000000000000000000" pitchFamily="2" charset="2"/>
              <a:buChar char="u"/>
            </a:pPr>
            <a:r>
              <a:rPr kumimoji="1" lang="ja-JP" altLang="en-US" dirty="0"/>
              <a:t>意味の足し引きが出来るほど精度が高い</a:t>
            </a:r>
            <a:endParaRPr kumimoji="1" lang="en-US" altLang="ja-JP" dirty="0"/>
          </a:p>
          <a:p>
            <a:pPr>
              <a:buFont typeface="Wingdings" panose="05000000000000000000" pitchFamily="2" charset="2"/>
              <a:buChar char="u"/>
            </a:pPr>
            <a:r>
              <a:rPr kumimoji="1" lang="ja-JP" altLang="en-US" dirty="0"/>
              <a:t>ある単語を入力として、周辺単語</a:t>
            </a:r>
            <a:r>
              <a:rPr lang="ja-JP" altLang="en-US" dirty="0"/>
              <a:t>の出現確率を</a:t>
            </a:r>
            <a:r>
              <a:rPr kumimoji="1" lang="ja-JP" altLang="en-US" dirty="0"/>
              <a:t>予測するモデル</a:t>
            </a:r>
            <a:r>
              <a:rPr kumimoji="1" lang="en-US" altLang="ja-JP" dirty="0"/>
              <a:t>(Skip-Gram)</a:t>
            </a:r>
          </a:p>
          <a:p>
            <a:pPr lvl="1">
              <a:buFont typeface="Wingdings" panose="05000000000000000000" pitchFamily="2" charset="2"/>
              <a:buChar char="ü"/>
            </a:pPr>
            <a:r>
              <a:rPr lang="ja-JP" altLang="en-US" dirty="0"/>
              <a:t>ある単語の意味は周辺単語によって構成されるという考え</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分析方針</a:t>
            </a:r>
          </a:p>
        </p:txBody>
      </p:sp>
      <p:sp>
        <p:nvSpPr>
          <p:cNvPr id="5" name="正方形/長方形 4"/>
          <p:cNvSpPr/>
          <p:nvPr/>
        </p:nvSpPr>
        <p:spPr>
          <a:xfrm>
            <a:off x="2022763" y="5464802"/>
            <a:ext cx="1062182" cy="523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Nintendo Switch</a:t>
            </a:r>
            <a:endParaRPr kumimoji="1" lang="ja-JP" altLang="en-US" dirty="0"/>
          </a:p>
        </p:txBody>
      </p:sp>
      <p:sp>
        <p:nvSpPr>
          <p:cNvPr id="6" name="正方形/長方形 5"/>
          <p:cNvSpPr/>
          <p:nvPr/>
        </p:nvSpPr>
        <p:spPr>
          <a:xfrm>
            <a:off x="5894962" y="4973476"/>
            <a:ext cx="755220" cy="417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どこ</a:t>
            </a:r>
          </a:p>
        </p:txBody>
      </p:sp>
      <p:sp>
        <p:nvSpPr>
          <p:cNvPr id="7" name="正方形/長方形 6"/>
          <p:cNvSpPr/>
          <p:nvPr/>
        </p:nvSpPr>
        <p:spPr>
          <a:xfrm>
            <a:off x="5894962" y="5517912"/>
            <a:ext cx="755220" cy="417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店舗</a:t>
            </a:r>
          </a:p>
        </p:txBody>
      </p:sp>
      <p:sp>
        <p:nvSpPr>
          <p:cNvPr id="8" name="正方形/長方形 7"/>
          <p:cNvSpPr/>
          <p:nvPr/>
        </p:nvSpPr>
        <p:spPr>
          <a:xfrm>
            <a:off x="5894962" y="6050425"/>
            <a:ext cx="755220" cy="417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ない</a:t>
            </a:r>
          </a:p>
        </p:txBody>
      </p:sp>
      <p:sp>
        <p:nvSpPr>
          <p:cNvPr id="9" name="テキスト ボックス 8"/>
          <p:cNvSpPr txBox="1"/>
          <p:nvPr/>
        </p:nvSpPr>
        <p:spPr>
          <a:xfrm>
            <a:off x="2110508" y="4863624"/>
            <a:ext cx="886691" cy="539187"/>
          </a:xfrm>
          <a:prstGeom prst="rect">
            <a:avLst/>
          </a:prstGeom>
          <a:noFill/>
        </p:spPr>
        <p:txBody>
          <a:bodyPr wrap="square" rtlCol="0">
            <a:spAutoFit/>
          </a:bodyPr>
          <a:lstStyle/>
          <a:p>
            <a:pPr algn="ctr">
              <a:lnSpc>
                <a:spcPct val="130000"/>
              </a:lnSpc>
            </a:pPr>
            <a:r>
              <a:rPr kumimoji="1" lang="ja-JP" altLang="en-US" sz="2400" dirty="0">
                <a:latin typeface="+mn-ea"/>
                <a:cs typeface="Meiryo" charset="-128"/>
              </a:rPr>
              <a:t>入力</a:t>
            </a:r>
            <a:endParaRPr kumimoji="1" lang="ja-JP" altLang="en-US" sz="2400" dirty="0">
              <a:latin typeface="+mn-ea"/>
              <a:ea typeface="+mn-ea"/>
              <a:cs typeface="Meiryo" charset="-128"/>
            </a:endParaRPr>
          </a:p>
        </p:txBody>
      </p:sp>
      <p:sp>
        <p:nvSpPr>
          <p:cNvPr id="10" name="テキスト ボックス 9"/>
          <p:cNvSpPr txBox="1"/>
          <p:nvPr/>
        </p:nvSpPr>
        <p:spPr>
          <a:xfrm>
            <a:off x="5829226" y="4299643"/>
            <a:ext cx="886691" cy="539187"/>
          </a:xfrm>
          <a:prstGeom prst="rect">
            <a:avLst/>
          </a:prstGeom>
          <a:noFill/>
        </p:spPr>
        <p:txBody>
          <a:bodyPr wrap="square" rtlCol="0">
            <a:spAutoFit/>
          </a:bodyPr>
          <a:lstStyle/>
          <a:p>
            <a:pPr algn="ctr">
              <a:lnSpc>
                <a:spcPct val="130000"/>
              </a:lnSpc>
            </a:pPr>
            <a:r>
              <a:rPr kumimoji="1" lang="ja-JP" altLang="en-US" sz="2400" dirty="0">
                <a:latin typeface="+mn-ea"/>
                <a:cs typeface="Meiryo" charset="-128"/>
              </a:rPr>
              <a:t>出力</a:t>
            </a:r>
            <a:endParaRPr kumimoji="1" lang="ja-JP" altLang="en-US" sz="2400" dirty="0">
              <a:latin typeface="+mn-ea"/>
              <a:ea typeface="+mn-ea"/>
              <a:cs typeface="Meiryo" charset="-128"/>
            </a:endParaRPr>
          </a:p>
        </p:txBody>
      </p:sp>
      <p:sp>
        <p:nvSpPr>
          <p:cNvPr id="11" name="正方形/長方形 10"/>
          <p:cNvSpPr/>
          <p:nvPr/>
        </p:nvSpPr>
        <p:spPr>
          <a:xfrm>
            <a:off x="3445164" y="5299009"/>
            <a:ext cx="2050472" cy="85502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中間層</a:t>
            </a:r>
            <a:endParaRPr kumimoji="1" lang="en-US" altLang="ja-JP" b="1" dirty="0"/>
          </a:p>
          <a:p>
            <a:pPr algn="ctr"/>
            <a:r>
              <a:rPr kumimoji="1" lang="en-US" altLang="ja-JP" b="1" dirty="0"/>
              <a:t>(</a:t>
            </a:r>
            <a:r>
              <a:rPr kumimoji="1" lang="ja-JP" altLang="en-US" b="1" dirty="0"/>
              <a:t>これがベクトルになる</a:t>
            </a:r>
            <a:r>
              <a:rPr kumimoji="1" lang="en-US" altLang="ja-JP" b="1" dirty="0"/>
              <a:t>)</a:t>
            </a:r>
            <a:endParaRPr kumimoji="1" lang="ja-JP" altLang="en-US" b="1" dirty="0"/>
          </a:p>
        </p:txBody>
      </p:sp>
      <p:cxnSp>
        <p:nvCxnSpPr>
          <p:cNvPr id="13" name="直線コネクタ 12"/>
          <p:cNvCxnSpPr>
            <a:stCxn id="5" idx="3"/>
            <a:endCxn id="11" idx="1"/>
          </p:cNvCxnSpPr>
          <p:nvPr/>
        </p:nvCxnSpPr>
        <p:spPr>
          <a:xfrm>
            <a:off x="3084945" y="5726523"/>
            <a:ext cx="36021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直線コネクタ 14"/>
          <p:cNvCxnSpPr>
            <a:stCxn id="11" idx="3"/>
            <a:endCxn id="6" idx="1"/>
          </p:cNvCxnSpPr>
          <p:nvPr/>
        </p:nvCxnSpPr>
        <p:spPr>
          <a:xfrm flipV="1">
            <a:off x="5495636" y="5182088"/>
            <a:ext cx="399326" cy="54443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線コネクタ 16"/>
          <p:cNvCxnSpPr>
            <a:stCxn id="11" idx="3"/>
            <a:endCxn id="7" idx="1"/>
          </p:cNvCxnSpPr>
          <p:nvPr/>
        </p:nvCxnSpPr>
        <p:spPr>
          <a:xfrm>
            <a:off x="5495636" y="5726523"/>
            <a:ext cx="399326"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11" idx="3"/>
            <a:endCxn id="8" idx="1"/>
          </p:cNvCxnSpPr>
          <p:nvPr/>
        </p:nvCxnSpPr>
        <p:spPr>
          <a:xfrm>
            <a:off x="5495636" y="5726523"/>
            <a:ext cx="399326" cy="53251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6724072" y="6082545"/>
            <a:ext cx="822036" cy="352982"/>
          </a:xfrm>
          <a:prstGeom prst="rect">
            <a:avLst/>
          </a:prstGeom>
          <a:noFill/>
        </p:spPr>
        <p:txBody>
          <a:bodyPr wrap="square" rtlCol="0">
            <a:spAutoFit/>
          </a:bodyPr>
          <a:lstStyle/>
          <a:p>
            <a:pPr>
              <a:lnSpc>
                <a:spcPct val="130000"/>
              </a:lnSpc>
            </a:pPr>
            <a:r>
              <a:rPr kumimoji="1" lang="en-US" altLang="ja-JP" sz="1400" dirty="0">
                <a:latin typeface="+mn-ea"/>
                <a:ea typeface="+mn-ea"/>
                <a:cs typeface="Meiryo" charset="-128"/>
              </a:rPr>
              <a:t>0.6</a:t>
            </a:r>
            <a:endParaRPr kumimoji="1" lang="ja-JP" altLang="en-US" sz="1400" dirty="0">
              <a:latin typeface="+mn-ea"/>
              <a:ea typeface="+mn-ea"/>
              <a:cs typeface="Meiryo" charset="-128"/>
            </a:endParaRPr>
          </a:p>
        </p:txBody>
      </p:sp>
      <p:sp>
        <p:nvSpPr>
          <p:cNvPr id="24" name="テキスト ボックス 23"/>
          <p:cNvSpPr txBox="1"/>
          <p:nvPr/>
        </p:nvSpPr>
        <p:spPr>
          <a:xfrm>
            <a:off x="6707762" y="5001880"/>
            <a:ext cx="822036" cy="352982"/>
          </a:xfrm>
          <a:prstGeom prst="rect">
            <a:avLst/>
          </a:prstGeom>
          <a:noFill/>
        </p:spPr>
        <p:txBody>
          <a:bodyPr wrap="square" rtlCol="0">
            <a:spAutoFit/>
          </a:bodyPr>
          <a:lstStyle/>
          <a:p>
            <a:pPr>
              <a:lnSpc>
                <a:spcPct val="130000"/>
              </a:lnSpc>
            </a:pPr>
            <a:r>
              <a:rPr kumimoji="1" lang="en-US" altLang="ja-JP" sz="1400" dirty="0">
                <a:latin typeface="+mn-ea"/>
                <a:ea typeface="+mn-ea"/>
                <a:cs typeface="Meiryo" charset="-128"/>
              </a:rPr>
              <a:t>0.3</a:t>
            </a:r>
            <a:endParaRPr kumimoji="1" lang="ja-JP" altLang="en-US" sz="1400" dirty="0">
              <a:latin typeface="+mn-ea"/>
              <a:ea typeface="+mn-ea"/>
              <a:cs typeface="Meiryo" charset="-128"/>
            </a:endParaRPr>
          </a:p>
        </p:txBody>
      </p:sp>
      <p:sp>
        <p:nvSpPr>
          <p:cNvPr id="25" name="テキスト ボックス 24"/>
          <p:cNvSpPr txBox="1"/>
          <p:nvPr/>
        </p:nvSpPr>
        <p:spPr>
          <a:xfrm>
            <a:off x="6724072" y="5550031"/>
            <a:ext cx="822036" cy="352982"/>
          </a:xfrm>
          <a:prstGeom prst="rect">
            <a:avLst/>
          </a:prstGeom>
          <a:noFill/>
        </p:spPr>
        <p:txBody>
          <a:bodyPr wrap="square" rtlCol="0">
            <a:spAutoFit/>
          </a:bodyPr>
          <a:lstStyle/>
          <a:p>
            <a:pPr>
              <a:lnSpc>
                <a:spcPct val="130000"/>
              </a:lnSpc>
            </a:pPr>
            <a:r>
              <a:rPr kumimoji="1" lang="en-US" altLang="ja-JP" sz="1400" dirty="0">
                <a:latin typeface="+mn-ea"/>
                <a:ea typeface="+mn-ea"/>
                <a:cs typeface="Meiryo" charset="-128"/>
              </a:rPr>
              <a:t>0.1</a:t>
            </a:r>
            <a:endParaRPr kumimoji="1" lang="ja-JP" altLang="en-US" sz="1400" dirty="0">
              <a:latin typeface="+mn-ea"/>
              <a:ea typeface="+mn-ea"/>
              <a:cs typeface="Meiryo" charset="-128"/>
            </a:endParaRPr>
          </a:p>
        </p:txBody>
      </p:sp>
    </p:spTree>
    <p:extLst>
      <p:ext uri="{BB962C8B-B14F-4D97-AF65-F5344CB8AC3E}">
        <p14:creationId xmlns:p14="http://schemas.microsoft.com/office/powerpoint/2010/main" val="2418166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err="1"/>
              <a:t>DeNA</a:t>
            </a:r>
            <a:r>
              <a:rPr kumimoji="1" lang="ja-JP" altLang="en-US" dirty="0"/>
              <a:t>報告書でやる意味</a:t>
            </a:r>
          </a:p>
        </p:txBody>
      </p:sp>
      <p:sp>
        <p:nvSpPr>
          <p:cNvPr id="3" name="テキスト プレースホルダー 2"/>
          <p:cNvSpPr>
            <a:spLocks noGrp="1"/>
          </p:cNvSpPr>
          <p:nvPr>
            <p:ph type="body" sz="quarter" idx="10"/>
          </p:nvPr>
        </p:nvSpPr>
        <p:spPr>
          <a:xfrm>
            <a:off x="628650" y="1143042"/>
            <a:ext cx="7582477" cy="905714"/>
          </a:xfrm>
          <a:solidFill>
            <a:schemeClr val="bg1"/>
          </a:solidFill>
        </p:spPr>
        <p:txBody>
          <a:bodyPr/>
          <a:lstStyle/>
          <a:p>
            <a:pPr>
              <a:buFont typeface="Wingdings" panose="05000000000000000000" pitchFamily="2" charset="2"/>
              <a:buChar char="u"/>
            </a:pPr>
            <a:r>
              <a:rPr kumimoji="1" lang="ja-JP" altLang="en-US" dirty="0"/>
              <a:t>意味の足し引きが出来るほど単語の意味を</a:t>
            </a:r>
            <a:r>
              <a:rPr lang="ja-JP" altLang="en-US" dirty="0"/>
              <a:t>高い精度で</a:t>
            </a:r>
            <a:r>
              <a:rPr kumimoji="1" lang="ja-JP" altLang="en-US" dirty="0"/>
              <a:t>推定できる</a:t>
            </a:r>
            <a:r>
              <a:rPr kumimoji="1" lang="en-US" altLang="ja-JP" dirty="0"/>
              <a:t>Word2Vec</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分析方針</a:t>
            </a:r>
          </a:p>
        </p:txBody>
      </p:sp>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618" y="2186361"/>
            <a:ext cx="4770781" cy="2125403"/>
          </a:xfrm>
          <a:prstGeom prst="rect">
            <a:avLst/>
          </a:prstGeom>
        </p:spPr>
      </p:pic>
      <p:sp>
        <p:nvSpPr>
          <p:cNvPr id="16" name="テキスト ボックス 15"/>
          <p:cNvSpPr txBox="1"/>
          <p:nvPr/>
        </p:nvSpPr>
        <p:spPr>
          <a:xfrm>
            <a:off x="5675367" y="2739403"/>
            <a:ext cx="3128965" cy="1019318"/>
          </a:xfrm>
          <a:prstGeom prst="rect">
            <a:avLst/>
          </a:prstGeom>
          <a:noFill/>
        </p:spPr>
        <p:txBody>
          <a:bodyPr wrap="square" rtlCol="0">
            <a:spAutoFit/>
          </a:bodyPr>
          <a:lstStyle/>
          <a:p>
            <a:pPr>
              <a:lnSpc>
                <a:spcPct val="130000"/>
              </a:lnSpc>
            </a:pPr>
            <a:r>
              <a:rPr kumimoji="1" lang="en-US" altLang="ja-JP" sz="2400" dirty="0">
                <a:latin typeface="+mn-ea"/>
                <a:ea typeface="+mn-ea"/>
                <a:cs typeface="Meiryo" charset="-128"/>
              </a:rPr>
              <a:t>KING-MAN+</a:t>
            </a:r>
          </a:p>
          <a:p>
            <a:pPr>
              <a:lnSpc>
                <a:spcPct val="130000"/>
              </a:lnSpc>
            </a:pPr>
            <a:r>
              <a:rPr kumimoji="1" lang="en-US" altLang="ja-JP" sz="2400" dirty="0">
                <a:latin typeface="+mn-ea"/>
                <a:ea typeface="+mn-ea"/>
                <a:cs typeface="Meiryo" charset="-128"/>
              </a:rPr>
              <a:t>WOMAN=QUEEN</a:t>
            </a:r>
            <a:endParaRPr kumimoji="1" lang="ja-JP" altLang="en-US" sz="2400" dirty="0">
              <a:latin typeface="+mn-ea"/>
              <a:ea typeface="+mn-ea"/>
              <a:cs typeface="Meiryo" charset="-128"/>
            </a:endParaRPr>
          </a:p>
        </p:txBody>
      </p:sp>
      <p:sp>
        <p:nvSpPr>
          <p:cNvPr id="22" name="テキスト プレースホルダー 2"/>
          <p:cNvSpPr txBox="1">
            <a:spLocks/>
          </p:cNvSpPr>
          <p:nvPr/>
        </p:nvSpPr>
        <p:spPr>
          <a:xfrm>
            <a:off x="701963" y="4311764"/>
            <a:ext cx="7582477" cy="9057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u"/>
            </a:pPr>
            <a:r>
              <a:rPr lang="en-US" altLang="ja-JP" sz="2400" dirty="0" err="1"/>
              <a:t>DeNA</a:t>
            </a:r>
            <a:r>
              <a:rPr lang="ja-JP" altLang="en-US" sz="2400" dirty="0"/>
              <a:t>の報告書の中で各単語がどんな文脈で使われていたのか気になる</a:t>
            </a:r>
            <a:r>
              <a:rPr lang="en-US" altLang="ja-JP" sz="2400" dirty="0"/>
              <a:t>(</a:t>
            </a:r>
            <a:r>
              <a:rPr lang="ja-JP" altLang="en-US" sz="2400" b="1" dirty="0"/>
              <a:t>ベンチャー</a:t>
            </a:r>
            <a:r>
              <a:rPr lang="ja-JP" altLang="en-US" sz="2400" dirty="0"/>
              <a:t>など</a:t>
            </a:r>
            <a:r>
              <a:rPr lang="en-US" altLang="ja-JP" sz="2400" dirty="0" smtClean="0"/>
              <a:t>)</a:t>
            </a:r>
            <a:r>
              <a:rPr lang="ja-JP" altLang="en-US" sz="2400" dirty="0" smtClean="0"/>
              <a:t>→ベクトルを使って類似度が計算できるので幾つかの単語について見てみる</a:t>
            </a:r>
            <a:endParaRPr lang="en-US" altLang="ja-JP" sz="2400" dirty="0"/>
          </a:p>
          <a:p>
            <a:pPr>
              <a:buFont typeface="Wingdings" panose="05000000000000000000" pitchFamily="2" charset="2"/>
              <a:buChar char="u"/>
            </a:pPr>
            <a:r>
              <a:rPr lang="ja-JP" altLang="en-US" sz="2400" dirty="0"/>
              <a:t>先の</a:t>
            </a:r>
            <a:r>
              <a:rPr lang="en-US" altLang="ja-JP" sz="2400" dirty="0"/>
              <a:t>Bi-Gram Network</a:t>
            </a:r>
            <a:r>
              <a:rPr lang="ja-JP" altLang="en-US" sz="2400" dirty="0"/>
              <a:t>でクラスタリングした結果も使って</a:t>
            </a:r>
            <a:r>
              <a:rPr lang="en-US" altLang="ja-JP" sz="2400" dirty="0"/>
              <a:t>t-SNE</a:t>
            </a:r>
            <a:r>
              <a:rPr lang="ja-JP" altLang="en-US" sz="2400" dirty="0"/>
              <a:t>で可視化してみる</a:t>
            </a:r>
          </a:p>
        </p:txBody>
      </p:sp>
    </p:spTree>
    <p:extLst>
      <p:ext uri="{BB962C8B-B14F-4D97-AF65-F5344CB8AC3E}">
        <p14:creationId xmlns:p14="http://schemas.microsoft.com/office/powerpoint/2010/main" val="384518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分析環境</a:t>
            </a:r>
          </a:p>
        </p:txBody>
      </p:sp>
      <p:sp>
        <p:nvSpPr>
          <p:cNvPr id="3" name="テキスト プレースホルダー 2"/>
          <p:cNvSpPr>
            <a:spLocks noGrp="1"/>
          </p:cNvSpPr>
          <p:nvPr>
            <p:ph type="body" sz="quarter" idx="10"/>
          </p:nvPr>
        </p:nvSpPr>
        <p:spPr/>
        <p:txBody>
          <a:bodyPr/>
          <a:lstStyle/>
          <a:p>
            <a:pPr>
              <a:buFont typeface="Wingdings" charset="2"/>
              <a:buChar char="u"/>
            </a:pPr>
            <a:r>
              <a:rPr kumimoji="1" lang="en-US" altLang="ja-JP" dirty="0"/>
              <a:t>Bi-Gram</a:t>
            </a:r>
            <a:r>
              <a:rPr kumimoji="1" lang="mr-IN" altLang="ja-JP" dirty="0"/>
              <a:t>…</a:t>
            </a:r>
            <a:r>
              <a:rPr kumimoji="1" lang="en-US" altLang="ja-JP" dirty="0" err="1"/>
              <a:t>RMeCab</a:t>
            </a:r>
            <a:r>
              <a:rPr kumimoji="1" lang="en-US" altLang="ja-JP" dirty="0"/>
              <a:t>(</a:t>
            </a:r>
            <a:r>
              <a:rPr kumimoji="1" lang="ja-JP" altLang="en-US" dirty="0"/>
              <a:t>辞書は</a:t>
            </a:r>
            <a:r>
              <a:rPr kumimoji="1" lang="en-US" altLang="ja-JP" dirty="0" err="1"/>
              <a:t>neologd</a:t>
            </a:r>
            <a:r>
              <a:rPr kumimoji="1" lang="en-US" altLang="ja-JP" dirty="0"/>
              <a:t>)</a:t>
            </a:r>
            <a:r>
              <a:rPr lang="ja-JP" altLang="en-US" dirty="0"/>
              <a:t>で名詞に関してのみ</a:t>
            </a:r>
            <a:endParaRPr lang="en-US" altLang="ja-JP" dirty="0"/>
          </a:p>
          <a:p>
            <a:pPr>
              <a:buFont typeface="Wingdings" charset="2"/>
              <a:buChar char="u"/>
            </a:pPr>
            <a:r>
              <a:rPr kumimoji="1" lang="en-US" altLang="ja-JP" dirty="0"/>
              <a:t>Network</a:t>
            </a:r>
            <a:r>
              <a:rPr kumimoji="1" lang="mr-IN" altLang="ja-JP" dirty="0"/>
              <a:t>…</a:t>
            </a:r>
            <a:r>
              <a:rPr kumimoji="1" lang="en-US" altLang="ja-JP" dirty="0"/>
              <a:t>R</a:t>
            </a:r>
            <a:r>
              <a:rPr kumimoji="1" lang="ja-JP" altLang="en-US" dirty="0"/>
              <a:t>の</a:t>
            </a:r>
            <a:r>
              <a:rPr kumimoji="1" lang="en-US" altLang="ja-JP" dirty="0"/>
              <a:t>{</a:t>
            </a:r>
            <a:r>
              <a:rPr kumimoji="1" lang="en-US" altLang="ja-JP" dirty="0" err="1"/>
              <a:t>igraph</a:t>
            </a:r>
            <a:r>
              <a:rPr kumimoji="1" lang="en-US" altLang="ja-JP" dirty="0"/>
              <a:t>}</a:t>
            </a:r>
            <a:r>
              <a:rPr kumimoji="1" lang="ja-JP" altLang="en-US" dirty="0"/>
              <a:t>でネットワークオブジェクト化した後、</a:t>
            </a:r>
            <a:r>
              <a:rPr kumimoji="1" lang="en-US" altLang="ja-JP" dirty="0"/>
              <a:t>.</a:t>
            </a:r>
            <a:r>
              <a:rPr kumimoji="1" lang="en-US" altLang="ja-JP" dirty="0" err="1"/>
              <a:t>gml</a:t>
            </a:r>
            <a:r>
              <a:rPr kumimoji="1" lang="ja-JP" altLang="en-US" dirty="0"/>
              <a:t>で</a:t>
            </a:r>
            <a:r>
              <a:rPr lang="en-US" altLang="ja-JP" dirty="0" err="1"/>
              <a:t>Gephi</a:t>
            </a:r>
            <a:r>
              <a:rPr lang="ja-JP" altLang="en-US" dirty="0"/>
              <a:t>に渡す</a:t>
            </a:r>
            <a:endParaRPr lang="en-US" altLang="ja-JP" dirty="0"/>
          </a:p>
          <a:p>
            <a:pPr>
              <a:buFont typeface="Wingdings" charset="2"/>
              <a:buChar char="u"/>
            </a:pPr>
            <a:r>
              <a:rPr kumimoji="1" lang="en-US" altLang="ja-JP" dirty="0"/>
              <a:t>Word2Vec</a:t>
            </a:r>
            <a:r>
              <a:rPr kumimoji="1" lang="mr-IN" altLang="ja-JP" dirty="0"/>
              <a:t>…</a:t>
            </a:r>
            <a:r>
              <a:rPr kumimoji="1" lang="en-US" altLang="ja-JP" dirty="0"/>
              <a:t>python</a:t>
            </a:r>
            <a:r>
              <a:rPr kumimoji="1" lang="ja-JP" altLang="en-US" dirty="0"/>
              <a:t>の</a:t>
            </a:r>
            <a:r>
              <a:rPr kumimoji="1" lang="en-US" altLang="ja-JP" dirty="0"/>
              <a:t>gensim.word2vec</a:t>
            </a:r>
            <a:r>
              <a:rPr kumimoji="1" lang="ja-JP" altLang="en-US" dirty="0"/>
              <a:t>を使用。</a:t>
            </a:r>
            <a:r>
              <a:rPr kumimoji="1" lang="en-US" altLang="ja-JP" dirty="0"/>
              <a:t>200</a:t>
            </a:r>
            <a:r>
              <a:rPr kumimoji="1" lang="ja-JP" altLang="en-US" dirty="0"/>
              <a:t>次元の分散表現にする</a:t>
            </a:r>
            <a:endParaRPr kumimoji="1" lang="en-US" altLang="ja-JP" dirty="0"/>
          </a:p>
          <a:p>
            <a:pPr>
              <a:buFont typeface="Wingdings" charset="2"/>
              <a:buChar char="u"/>
            </a:pPr>
            <a:r>
              <a:rPr lang="en-US" altLang="ja-JP" dirty="0"/>
              <a:t>t-SNE</a:t>
            </a:r>
            <a:r>
              <a:rPr lang="mr-IN" altLang="ja-JP" dirty="0"/>
              <a:t>…</a:t>
            </a:r>
            <a:r>
              <a:rPr lang="en-US" altLang="ja-JP" dirty="0"/>
              <a:t>R</a:t>
            </a:r>
            <a:r>
              <a:rPr lang="ja-JP" altLang="en-US" dirty="0"/>
              <a:t>の</a:t>
            </a:r>
            <a:r>
              <a:rPr lang="en-US" altLang="ja-JP" dirty="0"/>
              <a:t>{</a:t>
            </a:r>
            <a:r>
              <a:rPr lang="en-US" altLang="ja-JP" dirty="0" err="1"/>
              <a:t>Rtsne</a:t>
            </a:r>
            <a:r>
              <a:rPr lang="en-US" altLang="ja-JP" dirty="0"/>
              <a:t>}</a:t>
            </a:r>
            <a:r>
              <a:rPr lang="ja-JP" altLang="en-US" dirty="0"/>
              <a:t>で</a:t>
            </a:r>
            <a:r>
              <a:rPr lang="en-US" altLang="ja-JP" dirty="0"/>
              <a:t>2</a:t>
            </a:r>
            <a:r>
              <a:rPr lang="ja-JP" altLang="en-US" dirty="0"/>
              <a:t>次元に圧縮した後、</a:t>
            </a:r>
            <a:r>
              <a:rPr lang="en-US" altLang="ja-JP" dirty="0"/>
              <a:t>{scatterD3}</a:t>
            </a:r>
            <a:r>
              <a:rPr lang="ja-JP" altLang="en-US" dirty="0"/>
              <a:t>で散布図にプロットする</a:t>
            </a:r>
            <a:endParaRPr kumimoji="1" lang="en-US" altLang="ja-JP" dirty="0"/>
          </a:p>
        </p:txBody>
      </p:sp>
      <p:sp>
        <p:nvSpPr>
          <p:cNvPr id="4" name="テキスト プレースホルダー 3"/>
          <p:cNvSpPr>
            <a:spLocks noGrp="1"/>
          </p:cNvSpPr>
          <p:nvPr>
            <p:ph type="body" sz="quarter" idx="11"/>
          </p:nvPr>
        </p:nvSpPr>
        <p:spPr/>
        <p:txBody>
          <a:bodyPr/>
          <a:lstStyle/>
          <a:p>
            <a:r>
              <a:rPr kumimoji="1" lang="ja-JP" altLang="en-US" b="1"/>
              <a:t>分析方針</a:t>
            </a:r>
          </a:p>
        </p:txBody>
      </p:sp>
      <p:sp>
        <p:nvSpPr>
          <p:cNvPr id="5" name="テキスト ボックス 4"/>
          <p:cNvSpPr txBox="1"/>
          <p:nvPr/>
        </p:nvSpPr>
        <p:spPr>
          <a:xfrm>
            <a:off x="745958" y="5590674"/>
            <a:ext cx="5494421" cy="572464"/>
          </a:xfrm>
          <a:prstGeom prst="rect">
            <a:avLst/>
          </a:prstGeom>
          <a:no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dirty="0">
                <a:latin typeface="+mn-ea"/>
                <a:ea typeface="+mn-ea"/>
                <a:cs typeface="Meiryo" charset="-128"/>
              </a:rPr>
              <a:t>コードは</a:t>
            </a:r>
            <a:r>
              <a:rPr kumimoji="1" lang="en-US" altLang="ja-JP" sz="2400" dirty="0" err="1">
                <a:latin typeface="+mn-ea"/>
                <a:ea typeface="+mn-ea"/>
                <a:cs typeface="Meiryo" charset="-128"/>
                <a:hlinkClick r:id="rId2"/>
              </a:rPr>
              <a:t>fufufukakaka</a:t>
            </a:r>
            <a:r>
              <a:rPr kumimoji="1" lang="en-US" altLang="ja-JP" sz="2400" dirty="0">
                <a:latin typeface="+mn-ea"/>
                <a:ea typeface="+mn-ea"/>
                <a:cs typeface="Meiryo" charset="-128"/>
                <a:hlinkClick r:id="rId2"/>
              </a:rPr>
              <a:t>/</a:t>
            </a:r>
            <a:r>
              <a:rPr kumimoji="1" lang="en-US" altLang="ja-JP" sz="2400" dirty="0" err="1">
                <a:latin typeface="+mn-ea"/>
                <a:ea typeface="+mn-ea"/>
                <a:cs typeface="Meiryo" charset="-128"/>
                <a:hlinkClick r:id="rId2"/>
              </a:rPr>
              <a:t>dena</a:t>
            </a:r>
            <a:r>
              <a:rPr kumimoji="1" lang="en-US" altLang="ja-JP" sz="2400" dirty="0">
                <a:latin typeface="+mn-ea"/>
                <a:ea typeface="+mn-ea"/>
                <a:cs typeface="Meiryo" charset="-128"/>
                <a:hlinkClick r:id="rId2"/>
              </a:rPr>
              <a:t>-visualize</a:t>
            </a:r>
            <a:endParaRPr kumimoji="1" lang="ja-JP" altLang="en-US" sz="2400" dirty="0">
              <a:latin typeface="+mn-ea"/>
              <a:ea typeface="+mn-ea"/>
              <a:cs typeface="Meiryo" charset="-128"/>
            </a:endParaRPr>
          </a:p>
        </p:txBody>
      </p:sp>
    </p:spTree>
    <p:extLst>
      <p:ext uri="{BB962C8B-B14F-4D97-AF65-F5344CB8AC3E}">
        <p14:creationId xmlns:p14="http://schemas.microsoft.com/office/powerpoint/2010/main" val="1431789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dirty="0"/>
              <a:t>調査報告書</a:t>
            </a:r>
            <a:endParaRPr kumimoji="1" lang="en-US" altLang="ja-JP" dirty="0"/>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b="1" dirty="0">
                <a:solidFill>
                  <a:schemeClr val="accent1"/>
                </a:solidFill>
              </a:rPr>
              <a:t>Bi-Gram Network</a:t>
            </a:r>
            <a:r>
              <a:rPr lang="ja-JP" altLang="en-US" b="1" dirty="0">
                <a:solidFill>
                  <a:schemeClr val="accent1"/>
                </a:solidFill>
              </a:rPr>
              <a:t>の結果</a:t>
            </a:r>
            <a:endParaRPr lang="en-US" altLang="ja-JP" b="1" dirty="0">
              <a:solidFill>
                <a:schemeClr val="accent1"/>
              </a:solidFill>
            </a:endParaRPr>
          </a:p>
          <a:p>
            <a:r>
              <a:rPr lang="en-US" altLang="ja-JP" dirty="0"/>
              <a:t>Word2Vec</a:t>
            </a:r>
            <a:r>
              <a:rPr lang="ja-JP" altLang="en-US" dirty="0"/>
              <a:t>の結果</a:t>
            </a:r>
            <a:endParaRPr lang="en-US" altLang="ja-JP" dirty="0"/>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2901831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Bi-Gram Network</a:t>
            </a:r>
            <a:r>
              <a:rPr lang="ja-JP" altLang="en-US" dirty="0"/>
              <a:t>図</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l="25673" t="25262" r="21813" b="23627"/>
          <a:stretch/>
        </p:blipFill>
        <p:spPr>
          <a:xfrm>
            <a:off x="109084" y="2122187"/>
            <a:ext cx="3601453" cy="3505200"/>
          </a:xfrm>
          <a:prstGeom prst="rect">
            <a:avLst/>
          </a:prstGeom>
        </p:spPr>
      </p:pic>
      <p:sp>
        <p:nvSpPr>
          <p:cNvPr id="9" name="テキスト ボックス 8"/>
          <p:cNvSpPr txBox="1"/>
          <p:nvPr/>
        </p:nvSpPr>
        <p:spPr>
          <a:xfrm>
            <a:off x="562273" y="1595311"/>
            <a:ext cx="2695074" cy="526876"/>
          </a:xfrm>
          <a:prstGeom prst="rect">
            <a:avLst/>
          </a:prstGeom>
          <a:noFill/>
        </p:spPr>
        <p:txBody>
          <a:bodyPr wrap="square" rtlCol="0">
            <a:spAutoFit/>
          </a:bodyPr>
          <a:lstStyle/>
          <a:p>
            <a:pPr marL="342891" marR="0" lvl="0" indent="-342891" algn="ctr"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dirty="0">
                <a:latin typeface="+mn-ea"/>
                <a:ea typeface="+mn-ea"/>
                <a:cs typeface="Meiryo" charset="-128"/>
              </a:rPr>
              <a:t>全体図</a:t>
            </a:r>
          </a:p>
        </p:txBody>
      </p:sp>
      <p:sp>
        <p:nvSpPr>
          <p:cNvPr id="10" name="テキスト ボックス 9"/>
          <p:cNvSpPr txBox="1"/>
          <p:nvPr/>
        </p:nvSpPr>
        <p:spPr>
          <a:xfrm>
            <a:off x="5286906" y="1595311"/>
            <a:ext cx="2695074" cy="526876"/>
          </a:xfrm>
          <a:prstGeom prst="rect">
            <a:avLst/>
          </a:prstGeom>
          <a:noFill/>
        </p:spPr>
        <p:txBody>
          <a:bodyPr wrap="square" rtlCol="0">
            <a:spAutoFit/>
          </a:bodyPr>
          <a:lstStyle/>
          <a:p>
            <a:pPr marL="342891" marR="0" lvl="0" indent="-342891" algn="ctr"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dirty="0">
                <a:latin typeface="+mn-ea"/>
                <a:ea typeface="+mn-ea"/>
                <a:cs typeface="Meiryo" charset="-128"/>
              </a:rPr>
              <a:t>中心を拡大</a:t>
            </a: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8319" y="2122187"/>
            <a:ext cx="4612249" cy="3332128"/>
          </a:xfrm>
          <a:prstGeom prst="rect">
            <a:avLst/>
          </a:prstGeom>
        </p:spPr>
      </p:pic>
      <p:sp>
        <p:nvSpPr>
          <p:cNvPr id="12" name="テキスト ボックス 11"/>
          <p:cNvSpPr txBox="1"/>
          <p:nvPr/>
        </p:nvSpPr>
        <p:spPr>
          <a:xfrm>
            <a:off x="362737" y="1133554"/>
            <a:ext cx="4715584" cy="526876"/>
          </a:xfrm>
          <a:prstGeom prst="rect">
            <a:avLst/>
          </a:prstGeom>
          <a:no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dirty="0">
                <a:latin typeface="+mn-ea"/>
                <a:cs typeface="Meiryo" charset="-128"/>
                <a:hlinkClick r:id="rId4"/>
              </a:rPr>
              <a:t>デモ</a:t>
            </a:r>
            <a:r>
              <a:rPr kumimoji="1" lang="ja-JP" altLang="en-US" sz="2400" dirty="0">
                <a:latin typeface="+mn-ea"/>
                <a:cs typeface="Meiryo" charset="-128"/>
              </a:rPr>
              <a:t>が見れます</a:t>
            </a:r>
            <a:endParaRPr kumimoji="1" lang="ja-JP" altLang="en-US" sz="2400" dirty="0">
              <a:latin typeface="+mn-ea"/>
              <a:ea typeface="+mn-ea"/>
              <a:cs typeface="Meiryo" charset="-128"/>
            </a:endParaRPr>
          </a:p>
        </p:txBody>
      </p:sp>
    </p:spTree>
    <p:extLst>
      <p:ext uri="{BB962C8B-B14F-4D97-AF65-F5344CB8AC3E}">
        <p14:creationId xmlns:p14="http://schemas.microsoft.com/office/powerpoint/2010/main" val="1901626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中心性の高い単語</a:t>
            </a:r>
          </a:p>
        </p:txBody>
      </p:sp>
      <p:sp>
        <p:nvSpPr>
          <p:cNvPr id="3" name="テキスト プレースホルダー 2"/>
          <p:cNvSpPr>
            <a:spLocks noGrp="1"/>
          </p:cNvSpPr>
          <p:nvPr>
            <p:ph type="body" sz="quarter" idx="10"/>
          </p:nvPr>
        </p:nvSpPr>
        <p:spPr>
          <a:xfrm>
            <a:off x="388505" y="1588768"/>
            <a:ext cx="7683500" cy="3740150"/>
          </a:xfrm>
        </p:spPr>
        <p:txBody>
          <a:bodyPr/>
          <a:lstStyle/>
          <a:p>
            <a:pPr>
              <a:buFont typeface="Wingdings" panose="05000000000000000000" pitchFamily="2" charset="2"/>
              <a:buChar char="u"/>
            </a:pPr>
            <a:r>
              <a:rPr lang="ja-JP" altLang="en-US" dirty="0"/>
              <a:t>固有ベクトル中心性が高い</a:t>
            </a:r>
            <a:r>
              <a:rPr lang="en-US" altLang="ja-JP" dirty="0"/>
              <a:t>10</a:t>
            </a:r>
            <a:r>
              <a:rPr lang="ja-JP" altLang="en-US" dirty="0"/>
              <a:t>単語を抽出</a:t>
            </a:r>
            <a:endParaRPr lang="en-US" altLang="ja-JP" dirty="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graphicFrame>
        <p:nvGraphicFramePr>
          <p:cNvPr id="5" name="表 4"/>
          <p:cNvGraphicFramePr>
            <a:graphicFrameLocks noGrp="1"/>
          </p:cNvGraphicFramePr>
          <p:nvPr>
            <p:extLst>
              <p:ext uri="{D42A27DB-BD31-4B8C-83A1-F6EECF244321}">
                <p14:modId xmlns:p14="http://schemas.microsoft.com/office/powerpoint/2010/main" val="618691970"/>
              </p:ext>
            </p:extLst>
          </p:nvPr>
        </p:nvGraphicFramePr>
        <p:xfrm>
          <a:off x="388505" y="2098308"/>
          <a:ext cx="4607293" cy="4360244"/>
        </p:xfrm>
        <a:graphic>
          <a:graphicData uri="http://schemas.openxmlformats.org/drawingml/2006/table">
            <a:tbl>
              <a:tblPr firstRow="1" bandRow="1">
                <a:tableStyleId>{2D5ABB26-0587-4C30-8999-92F81FD0307C}</a:tableStyleId>
              </a:tblPr>
              <a:tblGrid>
                <a:gridCol w="709062">
                  <a:extLst>
                    <a:ext uri="{9D8B030D-6E8A-4147-A177-3AD203B41FA5}">
                      <a16:colId xmlns="" xmlns:a16="http://schemas.microsoft.com/office/drawing/2014/main" val="20000"/>
                    </a:ext>
                  </a:extLst>
                </a:gridCol>
                <a:gridCol w="2329313">
                  <a:extLst>
                    <a:ext uri="{9D8B030D-6E8A-4147-A177-3AD203B41FA5}">
                      <a16:colId xmlns="" xmlns:a16="http://schemas.microsoft.com/office/drawing/2014/main" val="20001"/>
                    </a:ext>
                  </a:extLst>
                </a:gridCol>
                <a:gridCol w="1568918">
                  <a:extLst>
                    <a:ext uri="{9D8B030D-6E8A-4147-A177-3AD203B41FA5}">
                      <a16:colId xmlns="" xmlns:a16="http://schemas.microsoft.com/office/drawing/2014/main" val="20002"/>
                    </a:ext>
                  </a:extLst>
                </a:gridCol>
              </a:tblGrid>
              <a:tr h="660669">
                <a:tc>
                  <a:txBody>
                    <a:bodyPr/>
                    <a:lstStyle/>
                    <a:p>
                      <a:pPr algn="l"/>
                      <a:r>
                        <a:rPr kumimoji="1" lang="en-US" altLang="ja-JP" dirty="0"/>
                        <a:t>Index</a:t>
                      </a:r>
                      <a:endParaRPr kumimoji="1" lang="ja-JP"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単語名</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a:t>固有ベクトル</a:t>
                      </a:r>
                      <a:endParaRPr kumimoji="1" lang="en-US" altLang="ja-JP" dirty="0"/>
                    </a:p>
                    <a:p>
                      <a:pPr algn="l"/>
                      <a:r>
                        <a:rPr kumimoji="1" lang="ja-JP" altLang="en-US" dirty="0"/>
                        <a:t>中心性</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20211">
                <a:tc>
                  <a:txBody>
                    <a:bodyPr/>
                    <a:lstStyle/>
                    <a:p>
                      <a:r>
                        <a:rPr kumimoji="1" lang="en-US" altLang="ja-JP" dirty="0"/>
                        <a:t>1</a:t>
                      </a:r>
                      <a:endParaRPr kumimoji="1" lang="ja-JP" altLang="en-US" dirty="0"/>
                    </a:p>
                  </a:txBody>
                  <a:tcPr>
                    <a:lnT w="12700" cap="flat" cmpd="sng" algn="ctr">
                      <a:solidFill>
                        <a:schemeClr val="tx1"/>
                      </a:solidFill>
                      <a:prstDash val="solid"/>
                      <a:round/>
                      <a:headEnd type="none" w="med" len="med"/>
                      <a:tailEnd type="none" w="med" len="med"/>
                    </a:lnT>
                  </a:tcPr>
                </a:tc>
                <a:tc>
                  <a:txBody>
                    <a:bodyPr/>
                    <a:lstStyle/>
                    <a:p>
                      <a:r>
                        <a:rPr kumimoji="1" lang="ja-JP" altLang="en-US" b="1" dirty="0">
                          <a:solidFill>
                            <a:schemeClr val="accent1"/>
                          </a:solidFill>
                        </a:rPr>
                        <a:t>記事</a:t>
                      </a:r>
                    </a:p>
                  </a:txBody>
                  <a:tcPr>
                    <a:lnT w="12700" cap="flat" cmpd="sng" algn="ctr">
                      <a:solidFill>
                        <a:schemeClr val="tx1"/>
                      </a:solidFill>
                      <a:prstDash val="solid"/>
                      <a:round/>
                      <a:headEnd type="none" w="med" len="med"/>
                      <a:tailEnd type="none" w="med" len="med"/>
                    </a:lnT>
                  </a:tcPr>
                </a:tc>
                <a:tc>
                  <a:txBody>
                    <a:bodyPr/>
                    <a:lstStyle/>
                    <a:p>
                      <a:r>
                        <a:rPr kumimoji="1" lang="en-US" altLang="ja-JP" dirty="0"/>
                        <a:t>1.00</a:t>
                      </a:r>
                      <a:endParaRPr kumimoji="1" lang="ja-JP" altLang="en-US" dirty="0"/>
                    </a:p>
                  </a:txBody>
                  <a:tcP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1"/>
                  </a:ext>
                </a:extLst>
              </a:tr>
              <a:tr h="320211">
                <a:tc>
                  <a:txBody>
                    <a:bodyPr/>
                    <a:lstStyle/>
                    <a:p>
                      <a:r>
                        <a:rPr kumimoji="1" lang="en-US" altLang="ja-JP" dirty="0"/>
                        <a:t>2</a:t>
                      </a:r>
                      <a:endParaRPr kumimoji="1" lang="ja-JP" altLang="en-US" dirty="0"/>
                    </a:p>
                  </a:txBody>
                  <a:tcPr/>
                </a:tc>
                <a:tc>
                  <a:txBody>
                    <a:bodyPr/>
                    <a:lstStyle/>
                    <a:p>
                      <a:r>
                        <a:rPr kumimoji="1" lang="ja-JP" altLang="en-US" b="1" dirty="0">
                          <a:solidFill>
                            <a:schemeClr val="accent2"/>
                          </a:solidFill>
                        </a:rPr>
                        <a:t>こと</a:t>
                      </a:r>
                    </a:p>
                  </a:txBody>
                  <a:tcPr/>
                </a:tc>
                <a:tc>
                  <a:txBody>
                    <a:bodyPr/>
                    <a:lstStyle/>
                    <a:p>
                      <a:r>
                        <a:rPr kumimoji="1" lang="en-US" altLang="ja-JP" dirty="0"/>
                        <a:t>0.82</a:t>
                      </a:r>
                      <a:endParaRPr kumimoji="1" lang="ja-JP" altLang="en-US" dirty="0"/>
                    </a:p>
                  </a:txBody>
                  <a:tcPr/>
                </a:tc>
                <a:extLst>
                  <a:ext uri="{0D108BD9-81ED-4DB2-BD59-A6C34878D82A}">
                    <a16:rowId xmlns="" xmlns:a16="http://schemas.microsoft.com/office/drawing/2014/main" val="10002"/>
                  </a:ext>
                </a:extLst>
              </a:tr>
              <a:tr h="320211">
                <a:tc>
                  <a:txBody>
                    <a:bodyPr/>
                    <a:lstStyle/>
                    <a:p>
                      <a:r>
                        <a:rPr kumimoji="1" lang="en-US" altLang="ja-JP" dirty="0"/>
                        <a:t>3</a:t>
                      </a:r>
                      <a:endParaRPr kumimoji="1" lang="ja-JP" altLang="en-US" dirty="0"/>
                    </a:p>
                  </a:txBody>
                  <a:tcPr/>
                </a:tc>
                <a:tc>
                  <a:txBody>
                    <a:bodyPr/>
                    <a:lstStyle/>
                    <a:p>
                      <a:r>
                        <a:rPr kumimoji="1" lang="ja-JP" altLang="en-US" b="1" dirty="0">
                          <a:solidFill>
                            <a:schemeClr val="accent1"/>
                          </a:solidFill>
                        </a:rPr>
                        <a:t>画像</a:t>
                      </a:r>
                    </a:p>
                  </a:txBody>
                  <a:tcPr/>
                </a:tc>
                <a:tc>
                  <a:txBody>
                    <a:bodyPr/>
                    <a:lstStyle/>
                    <a:p>
                      <a:r>
                        <a:rPr kumimoji="1" lang="en-US" altLang="ja-JP" dirty="0"/>
                        <a:t>0.48</a:t>
                      </a:r>
                      <a:endParaRPr kumimoji="1" lang="ja-JP" altLang="en-US" dirty="0"/>
                    </a:p>
                  </a:txBody>
                  <a:tcPr/>
                </a:tc>
                <a:extLst>
                  <a:ext uri="{0D108BD9-81ED-4DB2-BD59-A6C34878D82A}">
                    <a16:rowId xmlns="" xmlns:a16="http://schemas.microsoft.com/office/drawing/2014/main" val="10003"/>
                  </a:ext>
                </a:extLst>
              </a:tr>
              <a:tr h="407735">
                <a:tc>
                  <a:txBody>
                    <a:bodyPr/>
                    <a:lstStyle/>
                    <a:p>
                      <a:r>
                        <a:rPr kumimoji="1" lang="en-US" altLang="ja-JP"/>
                        <a:t>4</a:t>
                      </a:r>
                      <a:endParaRPr kumimoji="1" lang="ja-JP" altLang="en-US" dirty="0"/>
                    </a:p>
                  </a:txBody>
                  <a:tcPr/>
                </a:tc>
                <a:tc>
                  <a:txBody>
                    <a:bodyPr/>
                    <a:lstStyle/>
                    <a:p>
                      <a:r>
                        <a:rPr kumimoji="1" lang="ja-JP" altLang="en-US" b="1" dirty="0">
                          <a:solidFill>
                            <a:schemeClr val="accent6"/>
                          </a:solidFill>
                        </a:rPr>
                        <a:t>ディー・エヌ・エー</a:t>
                      </a:r>
                    </a:p>
                  </a:txBody>
                  <a:tcPr/>
                </a:tc>
                <a:tc>
                  <a:txBody>
                    <a:bodyPr/>
                    <a:lstStyle/>
                    <a:p>
                      <a:r>
                        <a:rPr kumimoji="1" lang="en-US" altLang="ja-JP" dirty="0"/>
                        <a:t>0.45</a:t>
                      </a:r>
                      <a:endParaRPr kumimoji="1" lang="ja-JP" altLang="en-US" dirty="0"/>
                    </a:p>
                  </a:txBody>
                  <a:tcPr/>
                </a:tc>
                <a:extLst>
                  <a:ext uri="{0D108BD9-81ED-4DB2-BD59-A6C34878D82A}">
                    <a16:rowId xmlns="" xmlns:a16="http://schemas.microsoft.com/office/drawing/2014/main" val="10004"/>
                  </a:ext>
                </a:extLst>
              </a:tr>
              <a:tr h="320211">
                <a:tc>
                  <a:txBody>
                    <a:bodyPr/>
                    <a:lstStyle/>
                    <a:p>
                      <a:r>
                        <a:rPr kumimoji="1" lang="en-US" altLang="ja-JP" dirty="0"/>
                        <a:t>5</a:t>
                      </a:r>
                      <a:endParaRPr kumimoji="1" lang="ja-JP" altLang="en-US" dirty="0"/>
                    </a:p>
                  </a:txBody>
                  <a:tcPr/>
                </a:tc>
                <a:tc>
                  <a:txBody>
                    <a:bodyPr/>
                    <a:lstStyle/>
                    <a:p>
                      <a:r>
                        <a:rPr kumimoji="1" lang="ja-JP" altLang="en-US" b="1" dirty="0">
                          <a:solidFill>
                            <a:schemeClr val="accent1"/>
                          </a:solidFill>
                        </a:rPr>
                        <a:t>作成</a:t>
                      </a:r>
                    </a:p>
                  </a:txBody>
                  <a:tcPr/>
                </a:tc>
                <a:tc>
                  <a:txBody>
                    <a:bodyPr/>
                    <a:lstStyle/>
                    <a:p>
                      <a:r>
                        <a:rPr kumimoji="1" lang="en-US" altLang="ja-JP" dirty="0"/>
                        <a:t>0.41</a:t>
                      </a:r>
                      <a:endParaRPr kumimoji="1" lang="ja-JP" altLang="en-US" dirty="0"/>
                    </a:p>
                  </a:txBody>
                  <a:tcPr/>
                </a:tc>
                <a:extLst>
                  <a:ext uri="{0D108BD9-81ED-4DB2-BD59-A6C34878D82A}">
                    <a16:rowId xmlns="" xmlns:a16="http://schemas.microsoft.com/office/drawing/2014/main" val="10005"/>
                  </a:ext>
                </a:extLst>
              </a:tr>
              <a:tr h="320211">
                <a:tc>
                  <a:txBody>
                    <a:bodyPr/>
                    <a:lstStyle/>
                    <a:p>
                      <a:r>
                        <a:rPr kumimoji="1" lang="en-US" altLang="ja-JP" dirty="0"/>
                        <a:t>6</a:t>
                      </a:r>
                      <a:endParaRPr kumimoji="1" lang="ja-JP" altLang="en-US" dirty="0"/>
                    </a:p>
                  </a:txBody>
                  <a:tcPr/>
                </a:tc>
                <a:tc>
                  <a:txBody>
                    <a:bodyPr/>
                    <a:lstStyle/>
                    <a:p>
                      <a:r>
                        <a:rPr kumimoji="1" lang="ja-JP" altLang="en-US" b="1" dirty="0">
                          <a:solidFill>
                            <a:schemeClr val="accent2"/>
                          </a:solidFill>
                        </a:rPr>
                        <a:t>よう</a:t>
                      </a:r>
                    </a:p>
                  </a:txBody>
                  <a:tcPr/>
                </a:tc>
                <a:tc>
                  <a:txBody>
                    <a:bodyPr/>
                    <a:lstStyle/>
                    <a:p>
                      <a:r>
                        <a:rPr kumimoji="1" lang="en-US" altLang="ja-JP" dirty="0"/>
                        <a:t>0.41</a:t>
                      </a:r>
                      <a:endParaRPr kumimoji="1" lang="ja-JP" altLang="en-US" dirty="0"/>
                    </a:p>
                  </a:txBody>
                  <a:tcPr/>
                </a:tc>
                <a:extLst>
                  <a:ext uri="{0D108BD9-81ED-4DB2-BD59-A6C34878D82A}">
                    <a16:rowId xmlns="" xmlns:a16="http://schemas.microsoft.com/office/drawing/2014/main" val="10006"/>
                  </a:ext>
                </a:extLst>
              </a:tr>
              <a:tr h="320211">
                <a:tc>
                  <a:txBody>
                    <a:bodyPr/>
                    <a:lstStyle/>
                    <a:p>
                      <a:r>
                        <a:rPr kumimoji="1" lang="en-US" altLang="ja-JP" dirty="0"/>
                        <a:t>7</a:t>
                      </a:r>
                      <a:endParaRPr kumimoji="1" lang="ja-JP" altLang="en-US" dirty="0"/>
                    </a:p>
                  </a:txBody>
                  <a:tcPr/>
                </a:tc>
                <a:tc>
                  <a:txBody>
                    <a:bodyPr/>
                    <a:lstStyle/>
                    <a:p>
                      <a:r>
                        <a:rPr kumimoji="1" lang="ja-JP" altLang="en-US" b="1" dirty="0">
                          <a:solidFill>
                            <a:schemeClr val="accent1"/>
                          </a:solidFill>
                        </a:rPr>
                        <a:t>確認</a:t>
                      </a:r>
                    </a:p>
                  </a:txBody>
                  <a:tcPr/>
                </a:tc>
                <a:tc>
                  <a:txBody>
                    <a:bodyPr/>
                    <a:lstStyle/>
                    <a:p>
                      <a:r>
                        <a:rPr kumimoji="1" lang="en-US" altLang="ja-JP" dirty="0"/>
                        <a:t>0.36</a:t>
                      </a:r>
                      <a:endParaRPr kumimoji="1" lang="ja-JP" altLang="en-US" dirty="0"/>
                    </a:p>
                  </a:txBody>
                  <a:tcPr/>
                </a:tc>
                <a:extLst>
                  <a:ext uri="{0D108BD9-81ED-4DB2-BD59-A6C34878D82A}">
                    <a16:rowId xmlns="" xmlns:a16="http://schemas.microsoft.com/office/drawing/2014/main" val="10007"/>
                  </a:ext>
                </a:extLst>
              </a:tr>
              <a:tr h="320211">
                <a:tc>
                  <a:txBody>
                    <a:bodyPr/>
                    <a:lstStyle/>
                    <a:p>
                      <a:r>
                        <a:rPr kumimoji="1" lang="en-US" altLang="ja-JP" dirty="0"/>
                        <a:t>8</a:t>
                      </a:r>
                      <a:endParaRPr kumimoji="1" lang="ja-JP" altLang="en-US" dirty="0"/>
                    </a:p>
                  </a:txBody>
                  <a:tcPr/>
                </a:tc>
                <a:tc>
                  <a:txBody>
                    <a:bodyPr/>
                    <a:lstStyle/>
                    <a:p>
                      <a:r>
                        <a:rPr kumimoji="1" lang="ja-JP" altLang="en-US" b="1" dirty="0">
                          <a:solidFill>
                            <a:schemeClr val="accent1"/>
                          </a:solidFill>
                        </a:rPr>
                        <a:t>執筆</a:t>
                      </a:r>
                    </a:p>
                  </a:txBody>
                  <a:tcPr/>
                </a:tc>
                <a:tc>
                  <a:txBody>
                    <a:bodyPr/>
                    <a:lstStyle/>
                    <a:p>
                      <a:r>
                        <a:rPr kumimoji="1" lang="en-US" altLang="ja-JP" dirty="0"/>
                        <a:t>0.34</a:t>
                      </a:r>
                      <a:endParaRPr kumimoji="1" lang="ja-JP" altLang="en-US" dirty="0"/>
                    </a:p>
                  </a:txBody>
                  <a:tcPr/>
                </a:tc>
                <a:extLst>
                  <a:ext uri="{0D108BD9-81ED-4DB2-BD59-A6C34878D82A}">
                    <a16:rowId xmlns="" xmlns:a16="http://schemas.microsoft.com/office/drawing/2014/main" val="10008"/>
                  </a:ext>
                </a:extLst>
              </a:tr>
              <a:tr h="320211">
                <a:tc>
                  <a:txBody>
                    <a:bodyPr/>
                    <a:lstStyle/>
                    <a:p>
                      <a:r>
                        <a:rPr kumimoji="1" lang="en-US" altLang="ja-JP" dirty="0"/>
                        <a:t>9</a:t>
                      </a:r>
                      <a:endParaRPr kumimoji="1" lang="ja-JP" altLang="en-US" dirty="0"/>
                    </a:p>
                  </a:txBody>
                  <a:tcPr/>
                </a:tc>
                <a:tc>
                  <a:txBody>
                    <a:bodyPr/>
                    <a:lstStyle/>
                    <a:p>
                      <a:r>
                        <a:rPr kumimoji="1" lang="ja-JP" altLang="en-US" b="1" dirty="0">
                          <a:solidFill>
                            <a:schemeClr val="accent6"/>
                          </a:solidFill>
                        </a:rPr>
                        <a:t>者</a:t>
                      </a:r>
                    </a:p>
                  </a:txBody>
                  <a:tcPr/>
                </a:tc>
                <a:tc>
                  <a:txBody>
                    <a:bodyPr/>
                    <a:lstStyle/>
                    <a:p>
                      <a:r>
                        <a:rPr kumimoji="1" lang="en-US" altLang="ja-JP" dirty="0"/>
                        <a:t>0.34</a:t>
                      </a:r>
                      <a:endParaRPr kumimoji="1" lang="ja-JP" altLang="en-US" dirty="0"/>
                    </a:p>
                  </a:txBody>
                  <a:tcPr/>
                </a:tc>
                <a:extLst>
                  <a:ext uri="{0D108BD9-81ED-4DB2-BD59-A6C34878D82A}">
                    <a16:rowId xmlns="" xmlns:a16="http://schemas.microsoft.com/office/drawing/2014/main" val="10009"/>
                  </a:ext>
                </a:extLst>
              </a:tr>
              <a:tr h="320211">
                <a:tc>
                  <a:txBody>
                    <a:bodyPr/>
                    <a:lstStyle/>
                    <a:p>
                      <a:r>
                        <a:rPr kumimoji="1" lang="en-US" altLang="ja-JP" dirty="0"/>
                        <a:t>10</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ja-JP" altLang="en-US" b="1" dirty="0">
                          <a:solidFill>
                            <a:schemeClr val="accent6"/>
                          </a:solidFill>
                        </a:rPr>
                        <a:t>等</a:t>
                      </a:r>
                    </a:p>
                  </a:txBody>
                  <a:tcPr>
                    <a:lnB w="12700" cap="flat" cmpd="sng" algn="ctr">
                      <a:solidFill>
                        <a:schemeClr val="tx1"/>
                      </a:solidFill>
                      <a:prstDash val="solid"/>
                      <a:round/>
                      <a:headEnd type="none" w="med" len="med"/>
                      <a:tailEnd type="none" w="med" len="med"/>
                    </a:lnB>
                  </a:tcPr>
                </a:tc>
                <a:tc>
                  <a:txBody>
                    <a:bodyPr/>
                    <a:lstStyle/>
                    <a:p>
                      <a:r>
                        <a:rPr kumimoji="1" lang="en-US" altLang="ja-JP" dirty="0"/>
                        <a:t>0.33</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0"/>
                  </a:ext>
                </a:extLst>
              </a:tr>
            </a:tbl>
          </a:graphicData>
        </a:graphic>
      </p:graphicFrame>
      <p:sp>
        <p:nvSpPr>
          <p:cNvPr id="6" name="テキスト ボックス 5"/>
          <p:cNvSpPr txBox="1"/>
          <p:nvPr/>
        </p:nvSpPr>
        <p:spPr>
          <a:xfrm>
            <a:off x="4995799" y="3054496"/>
            <a:ext cx="3628438" cy="2973122"/>
          </a:xfrm>
          <a:prstGeom prst="rect">
            <a:avLst/>
          </a:prstGeom>
          <a:noFill/>
        </p:spPr>
        <p:txBody>
          <a:bodyPr wrap="square" rtlCol="0">
            <a:spAutoFit/>
          </a:bodyPr>
          <a:lstStyle/>
          <a:p>
            <a:pPr marL="342900" indent="-342900">
              <a:lnSpc>
                <a:spcPct val="130000"/>
              </a:lnSpc>
              <a:buFont typeface="Wingdings" charset="2"/>
              <a:buChar char="ü"/>
            </a:pPr>
            <a:r>
              <a:rPr kumimoji="1" lang="en-US" altLang="ja-JP" b="1" dirty="0">
                <a:solidFill>
                  <a:schemeClr val="accent1">
                    <a:lumMod val="50000"/>
                  </a:schemeClr>
                </a:solidFill>
                <a:latin typeface="+mn-ea"/>
                <a:ea typeface="+mn-ea"/>
                <a:cs typeface="Meiryo" charset="-128"/>
              </a:rPr>
              <a:t>“</a:t>
            </a:r>
            <a:r>
              <a:rPr kumimoji="1" lang="ja-JP" altLang="en-US" b="1" dirty="0">
                <a:solidFill>
                  <a:schemeClr val="accent1">
                    <a:lumMod val="50000"/>
                  </a:schemeClr>
                </a:solidFill>
                <a:latin typeface="+mn-ea"/>
                <a:ea typeface="+mn-ea"/>
                <a:cs typeface="Meiryo" charset="-128"/>
              </a:rPr>
              <a:t>記事</a:t>
            </a:r>
            <a:r>
              <a:rPr kumimoji="1" lang="en-US" altLang="ja-JP" b="1" dirty="0">
                <a:solidFill>
                  <a:schemeClr val="accent1">
                    <a:lumMod val="50000"/>
                  </a:schemeClr>
                </a:solidFill>
                <a:latin typeface="+mn-ea"/>
                <a:ea typeface="+mn-ea"/>
                <a:cs typeface="Meiryo" charset="-128"/>
              </a:rPr>
              <a:t>”</a:t>
            </a:r>
            <a:r>
              <a:rPr kumimoji="1" lang="ja-JP" altLang="en-US" dirty="0">
                <a:latin typeface="+mn-ea"/>
                <a:ea typeface="+mn-ea"/>
                <a:cs typeface="Meiryo" charset="-128"/>
              </a:rPr>
              <a:t>が話題の中心</a:t>
            </a:r>
            <a:endParaRPr kumimoji="1" lang="en-US" altLang="ja-JP" dirty="0">
              <a:latin typeface="+mn-ea"/>
              <a:ea typeface="+mn-ea"/>
              <a:cs typeface="Meiryo" charset="-128"/>
            </a:endParaRPr>
          </a:p>
          <a:p>
            <a:pPr marL="342900" indent="-342900">
              <a:lnSpc>
                <a:spcPct val="130000"/>
              </a:lnSpc>
              <a:buFont typeface="Wingdings" charset="2"/>
              <a:buChar char="ü"/>
            </a:pPr>
            <a:r>
              <a:rPr kumimoji="1" lang="ja-JP" altLang="en-US" dirty="0">
                <a:latin typeface="+mn-ea"/>
                <a:cs typeface="Meiryo" charset="-128"/>
              </a:rPr>
              <a:t>追随する話題</a:t>
            </a:r>
            <a:endParaRPr kumimoji="1" lang="en-US" altLang="ja-JP" dirty="0">
              <a:latin typeface="+mn-ea"/>
              <a:cs typeface="Meiryo" charset="-128"/>
            </a:endParaRPr>
          </a:p>
          <a:p>
            <a:pPr lvl="1">
              <a:lnSpc>
                <a:spcPct val="130000"/>
              </a:lnSpc>
            </a:pPr>
            <a:r>
              <a:rPr kumimoji="1" lang="en-US" altLang="ja-JP" b="1" dirty="0">
                <a:solidFill>
                  <a:schemeClr val="accent1"/>
                </a:solidFill>
                <a:latin typeface="+mn-ea"/>
                <a:cs typeface="Meiryo" charset="-128"/>
              </a:rPr>
              <a:t>“</a:t>
            </a:r>
            <a:r>
              <a:rPr kumimoji="1" lang="ja-JP" altLang="en-US" b="1" dirty="0">
                <a:solidFill>
                  <a:schemeClr val="accent1"/>
                </a:solidFill>
                <a:latin typeface="+mn-ea"/>
                <a:cs typeface="Meiryo" charset="-128"/>
              </a:rPr>
              <a:t>画像</a:t>
            </a:r>
            <a:r>
              <a:rPr kumimoji="1" lang="en-US" altLang="ja-JP" b="1" dirty="0">
                <a:solidFill>
                  <a:schemeClr val="accent1"/>
                </a:solidFill>
                <a:latin typeface="+mn-ea"/>
                <a:cs typeface="Meiryo" charset="-128"/>
              </a:rPr>
              <a:t>”,”</a:t>
            </a:r>
            <a:r>
              <a:rPr kumimoji="1" lang="ja-JP" altLang="en-US" b="1" dirty="0">
                <a:solidFill>
                  <a:schemeClr val="accent1"/>
                </a:solidFill>
                <a:latin typeface="+mn-ea"/>
                <a:cs typeface="Meiryo" charset="-128"/>
              </a:rPr>
              <a:t>作成</a:t>
            </a:r>
            <a:r>
              <a:rPr kumimoji="1" lang="en-US" altLang="ja-JP" b="1" dirty="0">
                <a:solidFill>
                  <a:schemeClr val="accent1"/>
                </a:solidFill>
                <a:latin typeface="+mn-ea"/>
                <a:cs typeface="Meiryo" charset="-128"/>
              </a:rPr>
              <a:t>”,”</a:t>
            </a:r>
            <a:r>
              <a:rPr kumimoji="1" lang="ja-JP" altLang="en-US" b="1" dirty="0">
                <a:solidFill>
                  <a:schemeClr val="accent1"/>
                </a:solidFill>
                <a:latin typeface="+mn-ea"/>
                <a:cs typeface="Meiryo" charset="-128"/>
              </a:rPr>
              <a:t>確認</a:t>
            </a:r>
            <a:r>
              <a:rPr kumimoji="1" lang="en-US" altLang="ja-JP" b="1" dirty="0">
                <a:solidFill>
                  <a:schemeClr val="accent1"/>
                </a:solidFill>
                <a:latin typeface="+mn-ea"/>
                <a:cs typeface="Meiryo" charset="-128"/>
              </a:rPr>
              <a:t>”,’</a:t>
            </a:r>
            <a:r>
              <a:rPr kumimoji="1" lang="ja-JP" altLang="en-US" b="1" dirty="0">
                <a:solidFill>
                  <a:schemeClr val="accent1"/>
                </a:solidFill>
                <a:latin typeface="+mn-ea"/>
                <a:cs typeface="Meiryo" charset="-128"/>
              </a:rPr>
              <a:t>執筆</a:t>
            </a:r>
            <a:r>
              <a:rPr kumimoji="1" lang="en-US" altLang="ja-JP" b="1" dirty="0">
                <a:solidFill>
                  <a:schemeClr val="accent1"/>
                </a:solidFill>
                <a:latin typeface="+mn-ea"/>
                <a:cs typeface="Meiryo" charset="-128"/>
              </a:rPr>
              <a:t>’</a:t>
            </a:r>
          </a:p>
          <a:p>
            <a:pPr marL="342900" indent="-342900">
              <a:lnSpc>
                <a:spcPct val="130000"/>
              </a:lnSpc>
              <a:buFont typeface="Wingdings" charset="2"/>
              <a:buChar char="ü"/>
            </a:pPr>
            <a:r>
              <a:rPr kumimoji="1" lang="en-US" altLang="ja-JP" b="1" dirty="0">
                <a:solidFill>
                  <a:schemeClr val="accent2"/>
                </a:solidFill>
                <a:latin typeface="+mn-ea"/>
                <a:ea typeface="+mn-ea"/>
                <a:cs typeface="Meiryo" charset="-128"/>
              </a:rPr>
              <a:t>“</a:t>
            </a:r>
            <a:r>
              <a:rPr kumimoji="1" lang="ja-JP" altLang="en-US" b="1" dirty="0">
                <a:solidFill>
                  <a:schemeClr val="accent2"/>
                </a:solidFill>
                <a:latin typeface="+mn-ea"/>
                <a:ea typeface="+mn-ea"/>
                <a:cs typeface="Meiryo" charset="-128"/>
              </a:rPr>
              <a:t>こと</a:t>
            </a:r>
            <a:r>
              <a:rPr kumimoji="1" lang="en-US" altLang="ja-JP" b="1" dirty="0">
                <a:solidFill>
                  <a:schemeClr val="accent2"/>
                </a:solidFill>
                <a:latin typeface="+mn-ea"/>
                <a:ea typeface="+mn-ea"/>
                <a:cs typeface="Meiryo" charset="-128"/>
              </a:rPr>
              <a:t>”</a:t>
            </a:r>
            <a:r>
              <a:rPr kumimoji="1" lang="ja-JP" altLang="en-US" dirty="0">
                <a:latin typeface="+mn-ea"/>
                <a:ea typeface="+mn-ea"/>
                <a:cs typeface="Meiryo" charset="-128"/>
              </a:rPr>
              <a:t>は文体的に色んな所で頻出する媒介的な単語</a:t>
            </a:r>
            <a:endParaRPr kumimoji="1" lang="en-US" altLang="ja-JP" dirty="0">
              <a:latin typeface="+mn-ea"/>
              <a:ea typeface="+mn-ea"/>
              <a:cs typeface="Meiryo" charset="-128"/>
            </a:endParaRPr>
          </a:p>
          <a:p>
            <a:pPr lvl="1">
              <a:lnSpc>
                <a:spcPct val="130000"/>
              </a:lnSpc>
            </a:pPr>
            <a:r>
              <a:rPr kumimoji="1" lang="en-US" altLang="ja-JP" dirty="0">
                <a:latin typeface="+mn-ea"/>
                <a:ea typeface="+mn-ea"/>
                <a:cs typeface="Meiryo" charset="-128"/>
              </a:rPr>
              <a:t>(</a:t>
            </a:r>
            <a:r>
              <a:rPr kumimoji="1" lang="en-US" altLang="ja-JP" b="1" dirty="0">
                <a:solidFill>
                  <a:schemeClr val="accent2"/>
                </a:solidFill>
                <a:latin typeface="+mn-ea"/>
                <a:ea typeface="+mn-ea"/>
                <a:cs typeface="Meiryo" charset="-128"/>
              </a:rPr>
              <a:t>”</a:t>
            </a:r>
            <a:r>
              <a:rPr kumimoji="1" lang="ja-JP" altLang="en-US" b="1" dirty="0">
                <a:solidFill>
                  <a:schemeClr val="accent2"/>
                </a:solidFill>
                <a:latin typeface="+mn-ea"/>
                <a:ea typeface="+mn-ea"/>
                <a:cs typeface="Meiryo" charset="-128"/>
              </a:rPr>
              <a:t>よう</a:t>
            </a:r>
            <a:r>
              <a:rPr kumimoji="1" lang="en-US" altLang="ja-JP" b="1" dirty="0">
                <a:solidFill>
                  <a:schemeClr val="accent2"/>
                </a:solidFill>
                <a:latin typeface="+mn-ea"/>
                <a:ea typeface="+mn-ea"/>
                <a:cs typeface="Meiryo" charset="-128"/>
              </a:rPr>
              <a:t>”</a:t>
            </a:r>
            <a:r>
              <a:rPr kumimoji="1" lang="ja-JP" altLang="en-US" dirty="0">
                <a:latin typeface="+mn-ea"/>
                <a:ea typeface="+mn-ea"/>
                <a:cs typeface="Meiryo" charset="-128"/>
              </a:rPr>
              <a:t>も同系列</a:t>
            </a:r>
            <a:r>
              <a:rPr kumimoji="1" lang="en-US" altLang="ja-JP" dirty="0">
                <a:latin typeface="+mn-ea"/>
                <a:ea typeface="+mn-ea"/>
                <a:cs typeface="Meiryo" charset="-128"/>
              </a:rPr>
              <a:t>)</a:t>
            </a:r>
          </a:p>
          <a:p>
            <a:pPr marL="342900" indent="-342900">
              <a:lnSpc>
                <a:spcPct val="130000"/>
              </a:lnSpc>
              <a:buFont typeface="Wingdings" charset="2"/>
              <a:buChar char="ü"/>
            </a:pPr>
            <a:r>
              <a:rPr kumimoji="1" lang="en-US" altLang="ja-JP" b="1" dirty="0">
                <a:solidFill>
                  <a:schemeClr val="accent6"/>
                </a:solidFill>
                <a:latin typeface="+mn-ea"/>
                <a:cs typeface="Meiryo" charset="-128"/>
              </a:rPr>
              <a:t>“</a:t>
            </a:r>
            <a:r>
              <a:rPr kumimoji="1" lang="ja-JP" altLang="en-US" b="1" dirty="0">
                <a:solidFill>
                  <a:schemeClr val="accent6"/>
                </a:solidFill>
              </a:rPr>
              <a:t>ディー・エヌ・エー</a:t>
            </a:r>
            <a:r>
              <a:rPr kumimoji="1" lang="en-US" altLang="ja-JP" b="1" dirty="0">
                <a:solidFill>
                  <a:schemeClr val="accent6"/>
                </a:solidFill>
                <a:latin typeface="+mn-ea"/>
                <a:cs typeface="Meiryo" charset="-128"/>
              </a:rPr>
              <a:t>”,’</a:t>
            </a:r>
            <a:r>
              <a:rPr kumimoji="1" lang="ja-JP" altLang="en-US" b="1" dirty="0">
                <a:solidFill>
                  <a:schemeClr val="accent6"/>
                </a:solidFill>
                <a:latin typeface="+mn-ea"/>
                <a:cs typeface="Meiryo" charset="-128"/>
              </a:rPr>
              <a:t>者</a:t>
            </a:r>
            <a:r>
              <a:rPr kumimoji="1" lang="en-US" altLang="ja-JP" b="1" dirty="0">
                <a:solidFill>
                  <a:schemeClr val="accent6"/>
                </a:solidFill>
                <a:latin typeface="+mn-ea"/>
                <a:cs typeface="Meiryo" charset="-128"/>
              </a:rPr>
              <a:t>’</a:t>
            </a:r>
            <a:r>
              <a:rPr kumimoji="1" lang="ja-JP" altLang="en-US" dirty="0">
                <a:latin typeface="+mn-ea"/>
                <a:cs typeface="Meiryo" charset="-128"/>
              </a:rPr>
              <a:t>のように組織体制についても</a:t>
            </a:r>
            <a:endParaRPr kumimoji="1" lang="en-US" altLang="ja-JP" dirty="0">
              <a:latin typeface="+mn-ea"/>
              <a:cs typeface="Meiryo" charset="-128"/>
            </a:endParaRPr>
          </a:p>
        </p:txBody>
      </p:sp>
    </p:spTree>
    <p:extLst>
      <p:ext uri="{BB962C8B-B14F-4D97-AF65-F5344CB8AC3E}">
        <p14:creationId xmlns:p14="http://schemas.microsoft.com/office/powerpoint/2010/main" val="26858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err="1" smtClean="0"/>
              <a:t>fufufukakaka</a:t>
            </a:r>
            <a:endParaRPr kumimoji="1" lang="ja-JP" altLang="en-US" dirty="0"/>
          </a:p>
        </p:txBody>
      </p:sp>
      <p:sp>
        <p:nvSpPr>
          <p:cNvPr id="3" name="テキスト プレースホルダー 2"/>
          <p:cNvSpPr>
            <a:spLocks noGrp="1"/>
          </p:cNvSpPr>
          <p:nvPr>
            <p:ph type="body" sz="quarter" idx="10"/>
          </p:nvPr>
        </p:nvSpPr>
        <p:spPr>
          <a:xfrm>
            <a:off x="628650" y="1490662"/>
            <a:ext cx="7683500" cy="4392901"/>
          </a:xfrm>
        </p:spPr>
        <p:txBody>
          <a:bodyPr/>
          <a:lstStyle/>
          <a:p>
            <a:r>
              <a:rPr kumimoji="1" lang="en-US" altLang="ja-JP" dirty="0" smtClean="0"/>
              <a:t>Yusuke Fukasawa(@fukkaa1225)</a:t>
            </a:r>
          </a:p>
          <a:p>
            <a:r>
              <a:rPr lang="ja-JP" altLang="en-US" dirty="0" smtClean="0"/>
              <a:t>この春、東大大学院工学系研究科システム創成学を卒業して社会人化</a:t>
            </a:r>
            <a:endParaRPr lang="en-US" altLang="ja-JP" dirty="0" smtClean="0"/>
          </a:p>
          <a:p>
            <a:endParaRPr lang="en-US" altLang="ja-JP" dirty="0" smtClean="0"/>
          </a:p>
          <a:p>
            <a:r>
              <a:rPr lang="ja-JP" altLang="en-US" dirty="0" smtClean="0"/>
              <a:t>自分の勉強を兼ねてスライド作って公開しています</a:t>
            </a:r>
            <a:endParaRPr lang="en-US" altLang="ja-JP" dirty="0" smtClean="0"/>
          </a:p>
        </p:txBody>
      </p:sp>
      <p:sp>
        <p:nvSpPr>
          <p:cNvPr id="4" name="テキスト プレースホルダー 3"/>
          <p:cNvSpPr>
            <a:spLocks noGrp="1"/>
          </p:cNvSpPr>
          <p:nvPr>
            <p:ph type="body" sz="quarter" idx="11"/>
          </p:nvPr>
        </p:nvSpPr>
        <p:spPr/>
        <p:txBody>
          <a:bodyPr/>
          <a:lstStyle/>
          <a:p>
            <a:r>
              <a:rPr kumimoji="1" lang="ja-JP" altLang="en-US" b="1" smtClean="0"/>
              <a:t>自己紹介</a:t>
            </a:r>
            <a:endParaRPr kumimoji="1" lang="ja-JP" altLang="en-US" b="1"/>
          </a:p>
        </p:txBody>
      </p:sp>
    </p:spTree>
    <p:extLst>
      <p:ext uri="{BB962C8B-B14F-4D97-AF65-F5344CB8AC3E}">
        <p14:creationId xmlns:p14="http://schemas.microsoft.com/office/powerpoint/2010/main" val="1688959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各クラスターに分ける</a:t>
            </a:r>
          </a:p>
        </p:txBody>
      </p:sp>
      <p:sp>
        <p:nvSpPr>
          <p:cNvPr id="3" name="テキスト プレースホルダー 2"/>
          <p:cNvSpPr>
            <a:spLocks noGrp="1"/>
          </p:cNvSpPr>
          <p:nvPr>
            <p:ph type="body" sz="quarter" idx="10"/>
          </p:nvPr>
        </p:nvSpPr>
        <p:spPr>
          <a:xfrm>
            <a:off x="388505" y="1781273"/>
            <a:ext cx="7683500" cy="2398560"/>
          </a:xfrm>
        </p:spPr>
        <p:txBody>
          <a:bodyPr/>
          <a:lstStyle/>
          <a:p>
            <a:pPr>
              <a:buFont typeface="Wingdings" panose="05000000000000000000" pitchFamily="2" charset="2"/>
              <a:buChar char="u"/>
            </a:pPr>
            <a:r>
              <a:rPr lang="ja-JP" altLang="en-US" dirty="0"/>
              <a:t>次にネットワークをモジュラリティでクラスタリングする</a:t>
            </a:r>
            <a:endParaRPr lang="en-US" altLang="ja-JP" dirty="0"/>
          </a:p>
          <a:p>
            <a:pPr>
              <a:buFont typeface="Wingdings" panose="05000000000000000000" pitchFamily="2" charset="2"/>
              <a:buChar char="u"/>
            </a:pPr>
            <a:r>
              <a:rPr lang="ja-JP" altLang="en-US" dirty="0"/>
              <a:t>生成されたクラスター数</a:t>
            </a:r>
            <a:r>
              <a:rPr lang="en-US" altLang="ja-JP" dirty="0"/>
              <a:t>(</a:t>
            </a:r>
            <a:r>
              <a:rPr lang="ja-JP" altLang="en-US" dirty="0"/>
              <a:t>ノード数</a:t>
            </a:r>
            <a:r>
              <a:rPr lang="en-US" altLang="ja-JP" dirty="0"/>
              <a:t>3%</a:t>
            </a:r>
            <a:r>
              <a:rPr lang="ja-JP" altLang="en-US" dirty="0"/>
              <a:t>以上</a:t>
            </a:r>
            <a:r>
              <a:rPr lang="en-US" altLang="ja-JP" dirty="0"/>
              <a:t>)</a:t>
            </a:r>
            <a:r>
              <a:rPr lang="ja-JP" altLang="en-US" dirty="0"/>
              <a:t>は次の</a:t>
            </a:r>
            <a:r>
              <a:rPr lang="en-US" altLang="ja-JP" dirty="0"/>
              <a:t>11</a:t>
            </a:r>
            <a:r>
              <a:rPr lang="ja-JP" altLang="en-US" dirty="0"/>
              <a:t>個</a:t>
            </a:r>
            <a:endParaRPr lang="en-US" altLang="ja-JP" dirty="0"/>
          </a:p>
          <a:p>
            <a:pPr>
              <a:buFont typeface="Wingdings" panose="05000000000000000000" pitchFamily="2" charset="2"/>
              <a:buChar char="u"/>
            </a:pPr>
            <a:r>
              <a:rPr lang="ja-JP" altLang="en-US" dirty="0"/>
              <a:t>大別すると</a:t>
            </a:r>
            <a:r>
              <a:rPr lang="ja-JP" altLang="en-US" b="1" dirty="0">
                <a:solidFill>
                  <a:schemeClr val="accent2"/>
                </a:solidFill>
              </a:rPr>
              <a:t>媒介</a:t>
            </a:r>
            <a:r>
              <a:rPr lang="ja-JP" altLang="en-US" dirty="0"/>
              <a:t>・</a:t>
            </a:r>
            <a:r>
              <a:rPr lang="ja-JP" altLang="en-US" b="1" dirty="0">
                <a:solidFill>
                  <a:schemeClr val="accent1"/>
                </a:solidFill>
              </a:rPr>
              <a:t>記事作成</a:t>
            </a:r>
            <a:r>
              <a:rPr lang="ja-JP" altLang="en-US" dirty="0"/>
              <a:t>・</a:t>
            </a:r>
            <a:r>
              <a:rPr lang="ja-JP" altLang="en-US" b="1" dirty="0">
                <a:solidFill>
                  <a:schemeClr val="accent6"/>
                </a:solidFill>
              </a:rPr>
              <a:t>組織体制</a:t>
            </a:r>
            <a:r>
              <a:rPr lang="ja-JP" altLang="en-US" dirty="0"/>
              <a:t>の</a:t>
            </a:r>
            <a:r>
              <a:rPr lang="en-US" altLang="ja-JP" dirty="0"/>
              <a:t>3</a:t>
            </a:r>
            <a:r>
              <a:rPr lang="ja-JP" altLang="en-US" dirty="0"/>
              <a:t>つ</a:t>
            </a:r>
            <a:endParaRPr lang="en-US" altLang="ja-JP" dirty="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sp>
        <p:nvSpPr>
          <p:cNvPr id="5" name="正方形/長方形 4"/>
          <p:cNvSpPr/>
          <p:nvPr/>
        </p:nvSpPr>
        <p:spPr>
          <a:xfrm>
            <a:off x="2186203" y="4315613"/>
            <a:ext cx="2044052"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u="sng" dirty="0">
                <a:solidFill>
                  <a:schemeClr val="accent1">
                    <a:lumMod val="50000"/>
                  </a:schemeClr>
                </a:solidFill>
              </a:rPr>
              <a:t>記事作成について</a:t>
            </a:r>
          </a:p>
        </p:txBody>
      </p:sp>
      <p:sp>
        <p:nvSpPr>
          <p:cNvPr id="6" name="正方形/長方形 5"/>
          <p:cNvSpPr/>
          <p:nvPr/>
        </p:nvSpPr>
        <p:spPr>
          <a:xfrm>
            <a:off x="6580628" y="4799310"/>
            <a:ext cx="2306434"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smtClean="0">
                <a:solidFill>
                  <a:schemeClr val="accent6"/>
                </a:solidFill>
              </a:rPr>
              <a:t>リスクに関する議論</a:t>
            </a:r>
            <a:endParaRPr kumimoji="1" lang="ja-JP" altLang="en-US" b="1" dirty="0">
              <a:solidFill>
                <a:schemeClr val="accent6"/>
              </a:solidFill>
            </a:endParaRPr>
          </a:p>
        </p:txBody>
      </p:sp>
      <p:sp>
        <p:nvSpPr>
          <p:cNvPr id="7" name="正方形/長方形 6"/>
          <p:cNvSpPr/>
          <p:nvPr/>
        </p:nvSpPr>
        <p:spPr>
          <a:xfrm>
            <a:off x="-49739" y="4844318"/>
            <a:ext cx="2184935" cy="577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2"/>
                </a:solidFill>
              </a:rPr>
              <a:t>媒介となる単語</a:t>
            </a:r>
            <a:endParaRPr kumimoji="1" lang="en-US" altLang="ja-JP" b="1" dirty="0">
              <a:solidFill>
                <a:schemeClr val="accent2"/>
              </a:solidFill>
            </a:endParaRPr>
          </a:p>
          <a:p>
            <a:pPr algn="ctr"/>
            <a:r>
              <a:rPr kumimoji="1" lang="en-US" altLang="ja-JP" b="1" dirty="0">
                <a:solidFill>
                  <a:schemeClr val="accent2"/>
                </a:solidFill>
              </a:rPr>
              <a:t>(“</a:t>
            </a:r>
            <a:r>
              <a:rPr kumimoji="1" lang="ja-JP" altLang="en-US" b="1" dirty="0">
                <a:solidFill>
                  <a:schemeClr val="accent2"/>
                </a:solidFill>
              </a:rPr>
              <a:t>こと</a:t>
            </a:r>
            <a:r>
              <a:rPr kumimoji="1" lang="en-US" altLang="ja-JP" b="1" dirty="0">
                <a:solidFill>
                  <a:schemeClr val="accent2"/>
                </a:solidFill>
              </a:rPr>
              <a:t>”,”</a:t>
            </a:r>
            <a:r>
              <a:rPr kumimoji="1" lang="ja-JP" altLang="en-US" b="1" dirty="0">
                <a:solidFill>
                  <a:schemeClr val="accent2"/>
                </a:solidFill>
              </a:rPr>
              <a:t>よう</a:t>
            </a:r>
            <a:r>
              <a:rPr kumimoji="1" lang="en-US" altLang="ja-JP" b="1" dirty="0">
                <a:solidFill>
                  <a:schemeClr val="accent2"/>
                </a:solidFill>
              </a:rPr>
              <a:t>”</a:t>
            </a:r>
            <a:r>
              <a:rPr kumimoji="1" lang="ja-JP" altLang="en-US" b="1" dirty="0">
                <a:solidFill>
                  <a:schemeClr val="accent2"/>
                </a:solidFill>
              </a:rPr>
              <a:t>など</a:t>
            </a:r>
            <a:r>
              <a:rPr kumimoji="1" lang="en-US" altLang="ja-JP" b="1" dirty="0">
                <a:solidFill>
                  <a:schemeClr val="accent2"/>
                </a:solidFill>
              </a:rPr>
              <a:t>)</a:t>
            </a:r>
            <a:endParaRPr kumimoji="1" lang="ja-JP" altLang="en-US" b="1" dirty="0">
              <a:solidFill>
                <a:schemeClr val="accent2"/>
              </a:solidFill>
            </a:endParaRPr>
          </a:p>
        </p:txBody>
      </p:sp>
      <p:sp>
        <p:nvSpPr>
          <p:cNvPr id="8" name="正方形/長方形 7"/>
          <p:cNvSpPr/>
          <p:nvPr/>
        </p:nvSpPr>
        <p:spPr>
          <a:xfrm>
            <a:off x="2258856" y="5507312"/>
            <a:ext cx="1627985"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1"/>
                </a:solidFill>
              </a:rPr>
              <a:t>画像について</a:t>
            </a:r>
          </a:p>
        </p:txBody>
      </p:sp>
      <p:sp>
        <p:nvSpPr>
          <p:cNvPr id="10" name="正方形/長方形 9"/>
          <p:cNvSpPr/>
          <p:nvPr/>
        </p:nvSpPr>
        <p:spPr>
          <a:xfrm>
            <a:off x="4496902" y="5298051"/>
            <a:ext cx="2184935" cy="544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smtClean="0">
                <a:solidFill>
                  <a:schemeClr val="accent6"/>
                </a:solidFill>
              </a:rPr>
              <a:t>外部ディレクター</a:t>
            </a:r>
            <a:endParaRPr kumimoji="1" lang="en-US" altLang="ja-JP" b="1" dirty="0">
              <a:solidFill>
                <a:schemeClr val="accent6"/>
              </a:solidFill>
            </a:endParaRPr>
          </a:p>
        </p:txBody>
      </p:sp>
      <p:sp>
        <p:nvSpPr>
          <p:cNvPr id="11" name="正方形/長方形 10"/>
          <p:cNvSpPr/>
          <p:nvPr/>
        </p:nvSpPr>
        <p:spPr>
          <a:xfrm>
            <a:off x="4598111" y="4782308"/>
            <a:ext cx="1988129" cy="3799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rPr>
              <a:t>事業構想</a:t>
            </a:r>
          </a:p>
        </p:txBody>
      </p:sp>
      <p:sp>
        <p:nvSpPr>
          <p:cNvPr id="13" name="正方形/長方形 12"/>
          <p:cNvSpPr/>
          <p:nvPr/>
        </p:nvSpPr>
        <p:spPr>
          <a:xfrm>
            <a:off x="4598111" y="4394836"/>
            <a:ext cx="1982516" cy="353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u="sng" dirty="0" err="1">
                <a:solidFill>
                  <a:schemeClr val="accent6">
                    <a:lumMod val="50000"/>
                  </a:schemeClr>
                </a:solidFill>
              </a:rPr>
              <a:t>DeNA</a:t>
            </a:r>
            <a:r>
              <a:rPr kumimoji="1" lang="ja-JP" altLang="en-US" b="1" u="sng" dirty="0">
                <a:solidFill>
                  <a:schemeClr val="accent6">
                    <a:lumMod val="50000"/>
                  </a:schemeClr>
                </a:solidFill>
              </a:rPr>
              <a:t>の組織体制</a:t>
            </a:r>
          </a:p>
        </p:txBody>
      </p:sp>
      <p:sp>
        <p:nvSpPr>
          <p:cNvPr id="14" name="正方形/長方形 13"/>
          <p:cNvSpPr/>
          <p:nvPr/>
        </p:nvSpPr>
        <p:spPr>
          <a:xfrm>
            <a:off x="2258283" y="5097492"/>
            <a:ext cx="162855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1"/>
                </a:solidFill>
              </a:rPr>
              <a:t>専門家の監修</a:t>
            </a:r>
          </a:p>
        </p:txBody>
      </p:sp>
      <p:sp>
        <p:nvSpPr>
          <p:cNvPr id="15" name="正方形/長方形 14"/>
          <p:cNvSpPr/>
          <p:nvPr/>
        </p:nvSpPr>
        <p:spPr>
          <a:xfrm>
            <a:off x="2283210" y="4654370"/>
            <a:ext cx="1469802"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accent1"/>
                </a:solidFill>
              </a:rPr>
              <a:t>事前の確認</a:t>
            </a:r>
            <a:endParaRPr kumimoji="1" lang="ja-JP" altLang="en-US" b="1" dirty="0">
              <a:solidFill>
                <a:schemeClr val="accent1"/>
              </a:solidFill>
            </a:endParaRPr>
          </a:p>
        </p:txBody>
      </p:sp>
      <p:sp>
        <p:nvSpPr>
          <p:cNvPr id="16" name="正方形/長方形 15"/>
          <p:cNvSpPr/>
          <p:nvPr/>
        </p:nvSpPr>
        <p:spPr>
          <a:xfrm>
            <a:off x="6702022" y="5237747"/>
            <a:ext cx="2259099" cy="604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rPr>
              <a:t>守安氏・南場氏など</a:t>
            </a:r>
            <a:endParaRPr kumimoji="1" lang="en-US" altLang="ja-JP" b="1" dirty="0">
              <a:solidFill>
                <a:schemeClr val="accent6"/>
              </a:solidFill>
            </a:endParaRPr>
          </a:p>
          <a:p>
            <a:pPr algn="ctr"/>
            <a:r>
              <a:rPr kumimoji="1" lang="ja-JP" altLang="en-US" b="1" dirty="0">
                <a:solidFill>
                  <a:schemeClr val="accent6"/>
                </a:solidFill>
              </a:rPr>
              <a:t>人物名</a:t>
            </a:r>
          </a:p>
        </p:txBody>
      </p:sp>
      <p:sp>
        <p:nvSpPr>
          <p:cNvPr id="18" name="角丸四角形 17"/>
          <p:cNvSpPr/>
          <p:nvPr/>
        </p:nvSpPr>
        <p:spPr>
          <a:xfrm>
            <a:off x="2127184" y="4179832"/>
            <a:ext cx="2064484" cy="214539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4386281" y="4315625"/>
            <a:ext cx="4575850" cy="1643893"/>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258283" y="5873072"/>
            <a:ext cx="1627985"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accent1"/>
                </a:solidFill>
              </a:rPr>
              <a:t>外部ライター</a:t>
            </a:r>
            <a:endParaRPr kumimoji="1" lang="ja-JP" altLang="en-US" b="1" dirty="0">
              <a:solidFill>
                <a:schemeClr val="accent1"/>
              </a:solidFill>
            </a:endParaRPr>
          </a:p>
        </p:txBody>
      </p:sp>
    </p:spTree>
    <p:extLst>
      <p:ext uri="{BB962C8B-B14F-4D97-AF65-F5344CB8AC3E}">
        <p14:creationId xmlns:p14="http://schemas.microsoft.com/office/powerpoint/2010/main" val="1937072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クラスター</a:t>
            </a:r>
            <a:r>
              <a:rPr kumimoji="1" lang="en-US" altLang="ja-JP" dirty="0"/>
              <a:t>A:【</a:t>
            </a:r>
            <a:r>
              <a:rPr lang="ja-JP" altLang="en-US" dirty="0"/>
              <a:t>媒介</a:t>
            </a:r>
            <a:r>
              <a:rPr kumimoji="1" lang="en-US" altLang="ja-JP" dirty="0"/>
              <a:t>】</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34" y="1742171"/>
            <a:ext cx="5020156" cy="4195209"/>
          </a:xfrm>
          <a:prstGeom prst="rect">
            <a:avLst/>
          </a:prstGeom>
        </p:spPr>
      </p:pic>
      <p:sp>
        <p:nvSpPr>
          <p:cNvPr id="7" name="テキスト ボックス 6"/>
          <p:cNvSpPr txBox="1"/>
          <p:nvPr/>
        </p:nvSpPr>
        <p:spPr>
          <a:xfrm>
            <a:off x="5216893" y="2055240"/>
            <a:ext cx="3927107" cy="4133439"/>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400" dirty="0">
                <a:latin typeface="+mn-ea"/>
                <a:ea typeface="+mn-ea"/>
                <a:cs typeface="Meiryo" charset="-128"/>
              </a:rPr>
              <a:t>文章中によく出てくる単語など</a:t>
            </a:r>
            <a:endParaRPr kumimoji="1" lang="en-US" altLang="ja-JP" sz="2400" dirty="0">
              <a:latin typeface="+mn-ea"/>
              <a:ea typeface="+mn-ea"/>
              <a:cs typeface="Meiryo" charset="-128"/>
            </a:endParaRPr>
          </a:p>
          <a:p>
            <a:pPr marL="800100" lvl="1" indent="-342900">
              <a:lnSpc>
                <a:spcPct val="130000"/>
              </a:lnSpc>
              <a:buFont typeface="Wingdings" charset="2"/>
              <a:buChar char="ü"/>
            </a:pPr>
            <a:r>
              <a:rPr kumimoji="1" lang="en-US" altLang="ja-JP" b="1" dirty="0">
                <a:latin typeface="+mn-ea"/>
                <a:cs typeface="Meiryo" charset="-128"/>
              </a:rPr>
              <a:t>”</a:t>
            </a:r>
            <a:r>
              <a:rPr kumimoji="1" lang="ja-JP" altLang="en-US" b="1" dirty="0">
                <a:latin typeface="+mn-ea"/>
                <a:cs typeface="Meiryo" charset="-128"/>
              </a:rPr>
              <a:t>こと</a:t>
            </a:r>
            <a:r>
              <a:rPr kumimoji="1" lang="en-US" altLang="ja-JP" b="1" dirty="0">
                <a:latin typeface="+mn-ea"/>
                <a:cs typeface="Meiryo" charset="-128"/>
              </a:rPr>
              <a:t>”,”</a:t>
            </a:r>
            <a:r>
              <a:rPr kumimoji="1" lang="ja-JP" altLang="en-US" b="1" dirty="0">
                <a:latin typeface="+mn-ea"/>
                <a:cs typeface="Meiryo" charset="-128"/>
              </a:rPr>
              <a:t>もの</a:t>
            </a:r>
            <a:r>
              <a:rPr kumimoji="1" lang="en-US" altLang="ja-JP" b="1" dirty="0">
                <a:latin typeface="+mn-ea"/>
                <a:cs typeface="Meiryo" charset="-128"/>
              </a:rPr>
              <a:t>”</a:t>
            </a:r>
            <a:r>
              <a:rPr kumimoji="1" lang="ja-JP" altLang="en-US" dirty="0">
                <a:latin typeface="+mn-ea"/>
                <a:cs typeface="Meiryo" charset="-128"/>
              </a:rPr>
              <a:t>など</a:t>
            </a:r>
          </a:p>
          <a:p>
            <a:pPr marL="342900" indent="-342900">
              <a:lnSpc>
                <a:spcPct val="130000"/>
              </a:lnSpc>
              <a:buFont typeface="Wingdings" charset="2"/>
              <a:buChar char="u"/>
            </a:pPr>
            <a:r>
              <a:rPr kumimoji="1" lang="ja-JP" altLang="en-US" sz="2400" dirty="0">
                <a:latin typeface="+mn-ea"/>
                <a:ea typeface="+mn-ea"/>
                <a:cs typeface="Meiryo" charset="-128"/>
              </a:rPr>
              <a:t>今回の報告書で中心的な役割を果たす単語もこのクラスタに</a:t>
            </a:r>
            <a:endParaRPr kumimoji="1" lang="en-US" altLang="ja-JP" sz="2400" dirty="0">
              <a:latin typeface="+mn-ea"/>
              <a:ea typeface="+mn-ea"/>
              <a:cs typeface="Meiryo" charset="-128"/>
            </a:endParaRPr>
          </a:p>
          <a:p>
            <a:pPr marL="800100" lvl="1" indent="-342900">
              <a:lnSpc>
                <a:spcPct val="130000"/>
              </a:lnSpc>
              <a:buFont typeface="Wingdings" charset="2"/>
              <a:buChar char="ü"/>
            </a:pPr>
            <a:r>
              <a:rPr kumimoji="1" lang="ja-JP" altLang="en-US" sz="1600" b="1" dirty="0">
                <a:latin typeface="+mn-ea"/>
                <a:ea typeface="+mn-ea"/>
                <a:cs typeface="Meiryo" charset="-128"/>
              </a:rPr>
              <a:t>コピペ</a:t>
            </a:r>
            <a:r>
              <a:rPr kumimoji="1" lang="en-US" altLang="ja-JP" sz="1600" b="1" dirty="0">
                <a:latin typeface="+mn-ea"/>
                <a:ea typeface="+mn-ea"/>
                <a:cs typeface="Meiryo" charset="-128"/>
              </a:rPr>
              <a:t>,Google </a:t>
            </a:r>
            <a:r>
              <a:rPr kumimoji="1" lang="ja-JP" altLang="en-US" sz="1600" b="1" dirty="0">
                <a:latin typeface="+mn-ea"/>
                <a:ea typeface="+mn-ea"/>
                <a:cs typeface="Meiryo" charset="-128"/>
              </a:rPr>
              <a:t>検索</a:t>
            </a:r>
            <a:r>
              <a:rPr kumimoji="1" lang="en-US" altLang="ja-JP" sz="1600" b="1" dirty="0">
                <a:latin typeface="+mn-ea"/>
                <a:ea typeface="+mn-ea"/>
                <a:cs typeface="Meiryo" charset="-128"/>
              </a:rPr>
              <a:t>,</a:t>
            </a:r>
            <a:r>
              <a:rPr kumimoji="1" lang="ja-JP" altLang="en-US" sz="1600" b="1" dirty="0">
                <a:latin typeface="+mn-ea"/>
                <a:ea typeface="+mn-ea"/>
                <a:cs typeface="Meiryo" charset="-128"/>
              </a:rPr>
              <a:t>上位</a:t>
            </a:r>
            <a:r>
              <a:rPr kumimoji="1" lang="ja-JP" altLang="en-US" sz="1600" dirty="0">
                <a:latin typeface="+mn-ea"/>
                <a:ea typeface="+mn-ea"/>
                <a:cs typeface="Meiryo" charset="-128"/>
              </a:rPr>
              <a:t>など</a:t>
            </a:r>
            <a:endParaRPr kumimoji="1" lang="en-US" altLang="ja-JP" sz="1600" dirty="0">
              <a:latin typeface="+mn-ea"/>
              <a:ea typeface="+mn-ea"/>
              <a:cs typeface="Meiryo" charset="-128"/>
            </a:endParaRPr>
          </a:p>
          <a:p>
            <a:pPr marL="342900" indent="-342900">
              <a:lnSpc>
                <a:spcPct val="130000"/>
              </a:lnSpc>
              <a:buFont typeface="Wingdings" charset="2"/>
              <a:buChar char="u"/>
            </a:pPr>
            <a:r>
              <a:rPr kumimoji="1" lang="ja-JP" altLang="en-US" sz="2000" dirty="0">
                <a:latin typeface="+mn-ea"/>
                <a:ea typeface="+mn-ea"/>
                <a:cs typeface="Meiryo" charset="-128"/>
              </a:rPr>
              <a:t>何故か</a:t>
            </a:r>
            <a:r>
              <a:rPr kumimoji="1" lang="en-US" altLang="ja-JP" sz="2000" dirty="0">
                <a:latin typeface="+mn-ea"/>
                <a:ea typeface="+mn-ea"/>
                <a:cs typeface="Meiryo" charset="-128"/>
              </a:rPr>
              <a:t>”</a:t>
            </a:r>
            <a:r>
              <a:rPr kumimoji="1" lang="ja-JP" altLang="en-US" sz="2000" dirty="0">
                <a:latin typeface="+mn-ea"/>
                <a:cs typeface="Meiryo" charset="-128"/>
              </a:rPr>
              <a:t>明大前</a:t>
            </a:r>
            <a:r>
              <a:rPr kumimoji="1" lang="en-US" altLang="ja-JP" sz="2000" dirty="0">
                <a:latin typeface="+mn-ea"/>
                <a:ea typeface="+mn-ea"/>
                <a:cs typeface="Meiryo" charset="-128"/>
              </a:rPr>
              <a:t>” </a:t>
            </a:r>
            <a:r>
              <a:rPr kumimoji="1" lang="ja-JP" altLang="en-US" sz="2000" dirty="0">
                <a:latin typeface="+mn-ea"/>
                <a:ea typeface="+mn-ea"/>
                <a:cs typeface="Meiryo" charset="-128"/>
              </a:rPr>
              <a:t>がある</a:t>
            </a:r>
            <a:endParaRPr kumimoji="1" lang="en-US" altLang="ja-JP" sz="2000" dirty="0">
              <a:latin typeface="+mn-ea"/>
              <a:ea typeface="+mn-ea"/>
              <a:cs typeface="Meiryo" charset="-128"/>
            </a:endParaRPr>
          </a:p>
          <a:p>
            <a:pPr marL="800100" lvl="1" indent="-342900">
              <a:lnSpc>
                <a:spcPct val="130000"/>
              </a:lnSpc>
              <a:buFont typeface="Wingdings" charset="2"/>
              <a:buChar char="ü"/>
            </a:pPr>
            <a:r>
              <a:rPr kumimoji="1" lang="ja-JP" altLang="en-US" sz="1400" dirty="0">
                <a:latin typeface="+mn-ea"/>
                <a:cs typeface="Meiryo" charset="-128"/>
              </a:rPr>
              <a:t>明大前カスタマーサポートセンター</a:t>
            </a:r>
            <a:r>
              <a:rPr kumimoji="1" lang="en-US" altLang="ja-JP" sz="1400" dirty="0">
                <a:latin typeface="+mn-ea"/>
                <a:cs typeface="Meiryo" charset="-128"/>
              </a:rPr>
              <a:t>(CS)</a:t>
            </a:r>
            <a:r>
              <a:rPr kumimoji="1" lang="ja-JP" altLang="en-US" sz="1400" dirty="0">
                <a:latin typeface="+mn-ea"/>
                <a:cs typeface="Meiryo" charset="-128"/>
              </a:rPr>
              <a:t>のことだった</a:t>
            </a:r>
            <a:endParaRPr kumimoji="1" lang="en-US" altLang="ja-JP" sz="1400" dirty="0">
              <a:latin typeface="+mn-ea"/>
              <a:cs typeface="Meiryo" charset="-128"/>
            </a:endParaRPr>
          </a:p>
        </p:txBody>
      </p:sp>
    </p:spTree>
    <p:extLst>
      <p:ext uri="{BB962C8B-B14F-4D97-AF65-F5344CB8AC3E}">
        <p14:creationId xmlns:p14="http://schemas.microsoft.com/office/powerpoint/2010/main" val="1132755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クラスター</a:t>
            </a:r>
            <a:r>
              <a:rPr lang="en-US" altLang="ja-JP" dirty="0"/>
              <a:t>B</a:t>
            </a:r>
            <a:r>
              <a:rPr kumimoji="1" lang="en-US" altLang="ja-JP" dirty="0"/>
              <a:t>:【</a:t>
            </a:r>
            <a:r>
              <a:rPr lang="ja-JP" altLang="en-US" dirty="0"/>
              <a:t>記事作成</a:t>
            </a:r>
            <a:r>
              <a:rPr kumimoji="1" lang="en-US" altLang="ja-JP" dirty="0"/>
              <a:t>】</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4" y="1884863"/>
            <a:ext cx="5020156" cy="3909824"/>
          </a:xfrm>
          <a:prstGeom prst="rect">
            <a:avLst/>
          </a:prstGeom>
        </p:spPr>
      </p:pic>
      <p:sp>
        <p:nvSpPr>
          <p:cNvPr id="7" name="テキスト ボックス 6"/>
          <p:cNvSpPr txBox="1"/>
          <p:nvPr/>
        </p:nvSpPr>
        <p:spPr>
          <a:xfrm>
            <a:off x="5101391" y="1892069"/>
            <a:ext cx="4042610" cy="2372957"/>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000" dirty="0">
                <a:latin typeface="+mn-ea"/>
                <a:ea typeface="+mn-ea"/>
                <a:cs typeface="Meiryo" charset="-128"/>
              </a:rPr>
              <a:t>ネットワークの中心に位置しているクラスター</a:t>
            </a:r>
            <a:endParaRPr kumimoji="1" lang="en-US" altLang="ja-JP" sz="2000" dirty="0">
              <a:latin typeface="+mn-ea"/>
              <a:ea typeface="+mn-ea"/>
              <a:cs typeface="Meiryo" charset="-128"/>
            </a:endParaRPr>
          </a:p>
          <a:p>
            <a:pPr marL="800091" lvl="1" indent="-342891">
              <a:lnSpc>
                <a:spcPct val="130000"/>
              </a:lnSpc>
              <a:buFont typeface="Wingdings" panose="05000000000000000000" pitchFamily="2" charset="2"/>
              <a:buChar char="ü"/>
            </a:pPr>
            <a:r>
              <a:rPr kumimoji="1" lang="ja-JP" altLang="en-US" dirty="0">
                <a:latin typeface="+mn-ea"/>
                <a:ea typeface="+mn-ea"/>
                <a:cs typeface="Meiryo" charset="-128"/>
              </a:rPr>
              <a:t>コピペ推奨マニュアル</a:t>
            </a:r>
            <a:endParaRPr kumimoji="1" lang="en-US" altLang="ja-JP" dirty="0">
              <a:latin typeface="+mn-ea"/>
              <a:ea typeface="+mn-ea"/>
              <a:cs typeface="Meiryo" charset="-128"/>
            </a:endParaRPr>
          </a:p>
          <a:p>
            <a:pPr marL="800091" lvl="1" indent="-342891">
              <a:lnSpc>
                <a:spcPct val="130000"/>
              </a:lnSpc>
              <a:buFont typeface="Wingdings" panose="05000000000000000000" pitchFamily="2" charset="2"/>
              <a:buChar char="ü"/>
            </a:pPr>
            <a:r>
              <a:rPr kumimoji="1" lang="ja-JP" altLang="en-US" dirty="0">
                <a:latin typeface="+mn-ea"/>
                <a:cs typeface="Meiryo" charset="-128"/>
              </a:rPr>
              <a:t>画像の無断利用</a:t>
            </a:r>
            <a:endParaRPr kumimoji="1" lang="en-US" altLang="ja-JP" dirty="0">
              <a:latin typeface="+mn-ea"/>
              <a:cs typeface="Meiryo" charset="-128"/>
            </a:endParaRPr>
          </a:p>
          <a:p>
            <a:pPr marL="800091" lvl="1" indent="-342891">
              <a:lnSpc>
                <a:spcPct val="130000"/>
              </a:lnSpc>
              <a:buFont typeface="Wingdings" panose="05000000000000000000" pitchFamily="2" charset="2"/>
              <a:buChar char="ü"/>
            </a:pPr>
            <a:r>
              <a:rPr kumimoji="1" lang="ja-JP" altLang="en-US" dirty="0">
                <a:latin typeface="+mn-ea"/>
                <a:ea typeface="+mn-ea"/>
                <a:cs typeface="Meiryo" charset="-128"/>
              </a:rPr>
              <a:t>クラウドワークスのライター</a:t>
            </a:r>
            <a:endParaRPr kumimoji="1" lang="en-US" altLang="ja-JP" dirty="0">
              <a:latin typeface="+mn-ea"/>
              <a:ea typeface="+mn-ea"/>
              <a:cs typeface="Meiryo" charset="-128"/>
            </a:endParaRPr>
          </a:p>
          <a:p>
            <a:pPr marL="342891" indent="-342891">
              <a:lnSpc>
                <a:spcPct val="130000"/>
              </a:lnSpc>
              <a:buFont typeface="Wingdings" panose="05000000000000000000" pitchFamily="2" charset="2"/>
              <a:buChar char="u"/>
            </a:pPr>
            <a:endParaRPr kumimoji="1" lang="en-US" altLang="ja-JP" sz="2000" dirty="0">
              <a:latin typeface="+mn-ea"/>
              <a:ea typeface="+mn-ea"/>
              <a:cs typeface="Meiryo" charset="-128"/>
            </a:endParaRPr>
          </a:p>
        </p:txBody>
      </p:sp>
      <p:sp>
        <p:nvSpPr>
          <p:cNvPr id="8" name="テキスト ボックス 7"/>
          <p:cNvSpPr txBox="1"/>
          <p:nvPr/>
        </p:nvSpPr>
        <p:spPr>
          <a:xfrm>
            <a:off x="180621" y="5819507"/>
            <a:ext cx="4821381" cy="738344"/>
          </a:xfrm>
          <a:prstGeom prst="rect">
            <a:avLst/>
          </a:prstGeom>
          <a:no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1600" dirty="0">
                <a:latin typeface="+mn-ea"/>
                <a:ea typeface="+mn-ea"/>
                <a:cs typeface="Meiryo" charset="-128"/>
              </a:rPr>
              <a:t>数が多いので</a:t>
            </a:r>
            <a:endParaRPr kumimoji="1" lang="en-US" altLang="ja-JP" sz="1600" dirty="0">
              <a:latin typeface="+mn-ea"/>
              <a:ea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1600" dirty="0">
                <a:latin typeface="+mn-ea"/>
                <a:ea typeface="+mn-ea"/>
                <a:cs typeface="Meiryo" charset="-128"/>
              </a:rPr>
              <a:t>中心性が高いものを見やすくしてます</a:t>
            </a:r>
          </a:p>
        </p:txBody>
      </p:sp>
    </p:spTree>
    <p:extLst>
      <p:ext uri="{BB962C8B-B14F-4D97-AF65-F5344CB8AC3E}">
        <p14:creationId xmlns:p14="http://schemas.microsoft.com/office/powerpoint/2010/main" val="320623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クラスター</a:t>
            </a:r>
            <a:r>
              <a:rPr lang="en-US" altLang="ja-JP" dirty="0"/>
              <a:t>C</a:t>
            </a:r>
            <a:r>
              <a:rPr kumimoji="1" lang="en-US" altLang="ja-JP" dirty="0"/>
              <a:t>:【</a:t>
            </a:r>
            <a:r>
              <a:rPr lang="ja-JP" altLang="en-US" dirty="0"/>
              <a:t>組織体制</a:t>
            </a:r>
            <a:r>
              <a:rPr kumimoji="1" lang="en-US" altLang="ja-JP" dirty="0"/>
              <a:t>】</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sp>
        <p:nvSpPr>
          <p:cNvPr id="7" name="テキスト ボックス 6"/>
          <p:cNvSpPr txBox="1"/>
          <p:nvPr/>
        </p:nvSpPr>
        <p:spPr>
          <a:xfrm>
            <a:off x="180621" y="5819507"/>
            <a:ext cx="4821381" cy="738344"/>
          </a:xfrm>
          <a:prstGeom prst="rect">
            <a:avLst/>
          </a:prstGeom>
          <a:no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1600" dirty="0">
                <a:latin typeface="+mn-ea"/>
                <a:ea typeface="+mn-ea"/>
                <a:cs typeface="Meiryo" charset="-128"/>
              </a:rPr>
              <a:t>数が多いので</a:t>
            </a:r>
            <a:endParaRPr kumimoji="1" lang="en-US" altLang="ja-JP" sz="1600" dirty="0">
              <a:latin typeface="+mn-ea"/>
              <a:ea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1600" dirty="0">
                <a:latin typeface="+mn-ea"/>
                <a:ea typeface="+mn-ea"/>
                <a:cs typeface="Meiryo" charset="-128"/>
              </a:rPr>
              <a:t>中心性が高いものを見やすくしてます</a:t>
            </a:r>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621" y="1892069"/>
            <a:ext cx="4939473" cy="3905629"/>
          </a:xfrm>
          <a:prstGeom prst="rect">
            <a:avLst/>
          </a:prstGeom>
        </p:spPr>
      </p:pic>
      <p:sp>
        <p:nvSpPr>
          <p:cNvPr id="9" name="テキスト ボックス 8"/>
          <p:cNvSpPr txBox="1"/>
          <p:nvPr/>
        </p:nvSpPr>
        <p:spPr>
          <a:xfrm>
            <a:off x="5216893" y="1892069"/>
            <a:ext cx="3927107" cy="4065665"/>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000" dirty="0">
                <a:latin typeface="+mn-ea"/>
                <a:ea typeface="+mn-ea"/>
                <a:cs typeface="Meiryo" charset="-128"/>
              </a:rPr>
              <a:t>全体的に広く分布している</a:t>
            </a:r>
            <a:endParaRPr kumimoji="1" lang="en-US" altLang="ja-JP" sz="2000" dirty="0">
              <a:latin typeface="+mn-ea"/>
              <a:ea typeface="+mn-ea"/>
              <a:cs typeface="Meiryo" charset="-128"/>
            </a:endParaRPr>
          </a:p>
          <a:p>
            <a:pPr marL="800100" lvl="1" indent="-342900">
              <a:lnSpc>
                <a:spcPct val="130000"/>
              </a:lnSpc>
              <a:buFont typeface="Wingdings" panose="05000000000000000000" pitchFamily="2" charset="2"/>
              <a:buChar char="ü"/>
            </a:pPr>
            <a:r>
              <a:rPr kumimoji="1" lang="ja-JP" altLang="en-US" sz="2000" dirty="0">
                <a:latin typeface="+mn-ea"/>
                <a:cs typeface="Meiryo" charset="-128"/>
              </a:rPr>
              <a:t>著作権問題やキュレ</a:t>
            </a:r>
            <a:r>
              <a:rPr kumimoji="1" lang="en-US" altLang="ja-JP" sz="2000" dirty="0">
                <a:latin typeface="+mn-ea"/>
                <a:cs typeface="Meiryo" charset="-128"/>
              </a:rPr>
              <a:t>―</a:t>
            </a:r>
            <a:r>
              <a:rPr kumimoji="1" lang="ja-JP" altLang="en-US" sz="2000" dirty="0">
                <a:latin typeface="+mn-ea"/>
                <a:cs typeface="Meiryo" charset="-128"/>
              </a:rPr>
              <a:t>ション事業のリスク</a:t>
            </a:r>
            <a:endParaRPr kumimoji="1" lang="en-US" altLang="ja-JP" sz="2000" dirty="0">
              <a:latin typeface="+mn-ea"/>
              <a:cs typeface="Meiryo" charset="-128"/>
            </a:endParaRPr>
          </a:p>
          <a:p>
            <a:pPr marL="800100" lvl="1" indent="-342900">
              <a:lnSpc>
                <a:spcPct val="130000"/>
              </a:lnSpc>
              <a:buFont typeface="Wingdings" panose="05000000000000000000" pitchFamily="2" charset="2"/>
              <a:buChar char="ü"/>
            </a:pPr>
            <a:r>
              <a:rPr kumimoji="1" lang="en-US" altLang="ja-JP" sz="2000" dirty="0" err="1">
                <a:latin typeface="+mn-ea"/>
                <a:cs typeface="Meiryo" charset="-128"/>
              </a:rPr>
              <a:t>DeNA</a:t>
            </a:r>
            <a:r>
              <a:rPr kumimoji="1" lang="ja-JP" altLang="en-US" sz="2000" dirty="0">
                <a:latin typeface="+mn-ea"/>
                <a:cs typeface="Meiryo" charset="-128"/>
              </a:rPr>
              <a:t> </a:t>
            </a:r>
            <a:r>
              <a:rPr kumimoji="1" lang="en-US" altLang="ja-JP" sz="2000" dirty="0">
                <a:latin typeface="+mn-ea"/>
                <a:cs typeface="Meiryo" charset="-128"/>
              </a:rPr>
              <a:t>Palette</a:t>
            </a:r>
            <a:r>
              <a:rPr kumimoji="1" lang="ja-JP" altLang="en-US" sz="2000" dirty="0">
                <a:latin typeface="+mn-ea"/>
                <a:cs typeface="Meiryo" charset="-128"/>
              </a:rPr>
              <a:t>を構成するサービスへの言及</a:t>
            </a:r>
            <a:r>
              <a:rPr kumimoji="1" lang="en-US" altLang="ja-JP" sz="2000" dirty="0">
                <a:latin typeface="+mn-ea"/>
                <a:cs typeface="Meiryo" charset="-128"/>
              </a:rPr>
              <a:t>(</a:t>
            </a:r>
            <a:r>
              <a:rPr kumimoji="1" lang="en-US" altLang="ja-JP" sz="2000" dirty="0" err="1">
                <a:latin typeface="+mn-ea"/>
                <a:cs typeface="Meiryo" charset="-128"/>
              </a:rPr>
              <a:t>MERY,FindTravel</a:t>
            </a:r>
            <a:r>
              <a:rPr kumimoji="1" lang="ja-JP" altLang="en-US" sz="2000" dirty="0">
                <a:latin typeface="+mn-ea"/>
                <a:cs typeface="Meiryo" charset="-128"/>
              </a:rPr>
              <a:t>など</a:t>
            </a:r>
            <a:r>
              <a:rPr kumimoji="1" lang="en-US" altLang="ja-JP" sz="2000" dirty="0">
                <a:latin typeface="+mn-ea"/>
                <a:cs typeface="Meiryo" charset="-128"/>
              </a:rPr>
              <a:t>)</a:t>
            </a:r>
          </a:p>
          <a:p>
            <a:pPr marL="800100" lvl="1" indent="-342900">
              <a:lnSpc>
                <a:spcPct val="130000"/>
              </a:lnSpc>
              <a:buFont typeface="Wingdings" panose="05000000000000000000" pitchFamily="2" charset="2"/>
              <a:buChar char="ü"/>
            </a:pPr>
            <a:r>
              <a:rPr kumimoji="1" lang="ja-JP" altLang="en-US" sz="2000" dirty="0">
                <a:latin typeface="+mn-ea"/>
                <a:cs typeface="Meiryo" charset="-128"/>
              </a:rPr>
              <a:t>守安氏や</a:t>
            </a:r>
            <a:r>
              <a:rPr kumimoji="1" lang="en-US" altLang="ja-JP" sz="2000" dirty="0">
                <a:latin typeface="+mn-ea"/>
                <a:cs typeface="Meiryo" charset="-128"/>
              </a:rPr>
              <a:t>A</a:t>
            </a:r>
            <a:r>
              <a:rPr kumimoji="1" lang="ja-JP" altLang="en-US" sz="2000" dirty="0">
                <a:latin typeface="+mn-ea"/>
                <a:cs typeface="Meiryo" charset="-128"/>
              </a:rPr>
              <a:t>氏</a:t>
            </a:r>
            <a:r>
              <a:rPr kumimoji="1" lang="en-US" altLang="ja-JP" sz="2000" dirty="0">
                <a:latin typeface="+mn-ea"/>
                <a:cs typeface="Meiryo" charset="-128"/>
              </a:rPr>
              <a:t>(</a:t>
            </a:r>
            <a:r>
              <a:rPr kumimoji="1" lang="ja-JP" altLang="en-US" sz="2000" dirty="0">
                <a:latin typeface="+mn-ea"/>
                <a:cs typeface="Meiryo" charset="-128"/>
              </a:rPr>
              <a:t>某村田氏のこと</a:t>
            </a:r>
            <a:r>
              <a:rPr kumimoji="1" lang="en-US" altLang="ja-JP" sz="2000" dirty="0">
                <a:latin typeface="+mn-ea"/>
                <a:cs typeface="Meiryo" charset="-128"/>
              </a:rPr>
              <a:t>)</a:t>
            </a:r>
          </a:p>
          <a:p>
            <a:pPr marL="800100" lvl="1" indent="-342900">
              <a:lnSpc>
                <a:spcPct val="130000"/>
              </a:lnSpc>
              <a:buFont typeface="Wingdings" panose="05000000000000000000" pitchFamily="2" charset="2"/>
              <a:buChar char="ü"/>
            </a:pPr>
            <a:r>
              <a:rPr kumimoji="1" lang="ja-JP" altLang="en-US" sz="2000" dirty="0">
                <a:latin typeface="+mn-ea"/>
                <a:cs typeface="Meiryo" charset="-128"/>
              </a:rPr>
              <a:t>外部のディレクターを使っていたこと</a:t>
            </a:r>
          </a:p>
        </p:txBody>
      </p:sp>
    </p:spTree>
    <p:extLst>
      <p:ext uri="{BB962C8B-B14F-4D97-AF65-F5344CB8AC3E}">
        <p14:creationId xmlns:p14="http://schemas.microsoft.com/office/powerpoint/2010/main" val="162183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dirty="0"/>
              <a:t>調査報告書</a:t>
            </a:r>
            <a:endParaRPr kumimoji="1" lang="en-US" altLang="ja-JP" dirty="0"/>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dirty="0"/>
              <a:t>Bi-Gram Network</a:t>
            </a:r>
            <a:r>
              <a:rPr lang="ja-JP" altLang="en-US" dirty="0"/>
              <a:t>の結果</a:t>
            </a:r>
            <a:endParaRPr lang="en-US" altLang="ja-JP" dirty="0"/>
          </a:p>
          <a:p>
            <a:r>
              <a:rPr lang="en-US" altLang="ja-JP" b="1" dirty="0">
                <a:solidFill>
                  <a:schemeClr val="accent1"/>
                </a:solidFill>
              </a:rPr>
              <a:t>Word2Vec</a:t>
            </a:r>
            <a:r>
              <a:rPr lang="ja-JP" altLang="en-US" b="1" dirty="0">
                <a:solidFill>
                  <a:schemeClr val="accent1"/>
                </a:solidFill>
              </a:rPr>
              <a:t>の結果</a:t>
            </a:r>
            <a:endParaRPr lang="en-US" altLang="ja-JP" b="1" dirty="0">
              <a:solidFill>
                <a:schemeClr val="accent1"/>
              </a:solidFill>
            </a:endParaRPr>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3536755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79885"/>
            <a:ext cx="9144000" cy="690648"/>
          </a:xfrm>
        </p:spPr>
        <p:txBody>
          <a:bodyPr>
            <a:noAutofit/>
          </a:bodyPr>
          <a:lstStyle/>
          <a:p>
            <a:r>
              <a:rPr lang="ja-JP" altLang="en-US" sz="3600" b="1" dirty="0" smtClean="0"/>
              <a:t>ベンチャー</a:t>
            </a:r>
            <a:r>
              <a:rPr lang="ja-JP" altLang="en-US" sz="3600" dirty="0" smtClean="0"/>
              <a:t>と類似度が高い</a:t>
            </a:r>
            <a:r>
              <a:rPr lang="en-US" altLang="ja-JP" sz="3600" dirty="0" smtClean="0"/>
              <a:t/>
            </a:r>
            <a:br>
              <a:rPr lang="en-US" altLang="ja-JP" sz="3600" dirty="0" smtClean="0"/>
            </a:br>
            <a:r>
              <a:rPr lang="en-US" altLang="ja-JP" sz="3600" dirty="0" smtClean="0"/>
              <a:t>10</a:t>
            </a:r>
            <a:r>
              <a:rPr lang="ja-JP" altLang="en-US" sz="3600" dirty="0" smtClean="0"/>
              <a:t>単語</a:t>
            </a:r>
            <a:endParaRPr kumimoji="1" lang="ja-JP" altLang="en-US" sz="3600" dirty="0"/>
          </a:p>
        </p:txBody>
      </p:sp>
      <p:sp>
        <p:nvSpPr>
          <p:cNvPr id="4" name="テキスト プレースホルダー 3"/>
          <p:cNvSpPr>
            <a:spLocks noGrp="1"/>
          </p:cNvSpPr>
          <p:nvPr>
            <p:ph type="body" sz="quarter" idx="11"/>
          </p:nvPr>
        </p:nvSpPr>
        <p:spPr/>
        <p:txBody>
          <a:bodyPr/>
          <a:lstStyle/>
          <a:p>
            <a:r>
              <a:rPr kumimoji="1" lang="en-US" altLang="ja-JP" b="1" dirty="0" smtClean="0"/>
              <a:t>Word2Vec</a:t>
            </a:r>
            <a:r>
              <a:rPr kumimoji="1" lang="ja-JP" altLang="en-US" b="1" dirty="0" smtClean="0"/>
              <a:t>の結果</a:t>
            </a:r>
            <a:endParaRPr kumimoji="1" lang="ja-JP" altLang="en-US" b="1" dirty="0"/>
          </a:p>
        </p:txBody>
      </p:sp>
      <p:graphicFrame>
        <p:nvGraphicFramePr>
          <p:cNvPr id="5" name="表 4"/>
          <p:cNvGraphicFramePr>
            <a:graphicFrameLocks noGrp="1"/>
          </p:cNvGraphicFramePr>
          <p:nvPr>
            <p:extLst>
              <p:ext uri="{D42A27DB-BD31-4B8C-83A1-F6EECF244321}">
                <p14:modId xmlns:p14="http://schemas.microsoft.com/office/powerpoint/2010/main" val="644106833"/>
              </p:ext>
            </p:extLst>
          </p:nvPr>
        </p:nvGraphicFramePr>
        <p:xfrm>
          <a:off x="490135" y="1617434"/>
          <a:ext cx="2952635" cy="4733376"/>
        </p:xfrm>
        <a:graphic>
          <a:graphicData uri="http://schemas.openxmlformats.org/drawingml/2006/table">
            <a:tbl>
              <a:tblPr firstRow="1" bandRow="1">
                <a:tableStyleId>{2D5ABB26-0587-4C30-8999-92F81FD0307C}</a:tableStyleId>
              </a:tblPr>
              <a:tblGrid>
                <a:gridCol w="1169177">
                  <a:extLst>
                    <a:ext uri="{9D8B030D-6E8A-4147-A177-3AD203B41FA5}">
                      <a16:colId xmlns="" xmlns:a16="http://schemas.microsoft.com/office/drawing/2014/main" val="407536794"/>
                    </a:ext>
                  </a:extLst>
                </a:gridCol>
                <a:gridCol w="1783458">
                  <a:extLst>
                    <a:ext uri="{9D8B030D-6E8A-4147-A177-3AD203B41FA5}">
                      <a16:colId xmlns="" xmlns:a16="http://schemas.microsoft.com/office/drawing/2014/main" val="3931850373"/>
                    </a:ext>
                  </a:extLst>
                </a:gridCol>
              </a:tblGrid>
              <a:tr h="432753">
                <a:tc>
                  <a:txBody>
                    <a:bodyPr/>
                    <a:lstStyle/>
                    <a:p>
                      <a:r>
                        <a:rPr kumimoji="1" lang="ja-JP" altLang="en-US" b="1" dirty="0" smtClean="0"/>
                        <a:t>単語名</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b="1" dirty="0" smtClean="0"/>
                        <a:t>コサイン類似度</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657022769"/>
                  </a:ext>
                </a:extLst>
              </a:tr>
              <a:tr h="405846">
                <a:tc>
                  <a:txBody>
                    <a:bodyPr/>
                    <a:lstStyle/>
                    <a:p>
                      <a:r>
                        <a:rPr kumimoji="1" lang="ja-JP" altLang="en-US" dirty="0" smtClean="0"/>
                        <a:t>永久</a:t>
                      </a:r>
                      <a:endParaRPr kumimoji="1" lang="ja-JP" altLang="en-US" dirty="0"/>
                    </a:p>
                  </a:txBody>
                  <a:tcPr>
                    <a:lnT w="12700" cap="flat" cmpd="sng" algn="ctr">
                      <a:solidFill>
                        <a:schemeClr val="tx1"/>
                      </a:solidFill>
                      <a:prstDash val="solid"/>
                      <a:round/>
                      <a:headEnd type="none" w="med" len="med"/>
                      <a:tailEnd type="none" w="med" len="med"/>
                    </a:lnT>
                  </a:tcPr>
                </a:tc>
                <a:tc>
                  <a:txBody>
                    <a:bodyPr/>
                    <a:lstStyle/>
                    <a:p>
                      <a:r>
                        <a:rPr kumimoji="1" lang="en-US" altLang="ja-JP" dirty="0" smtClean="0"/>
                        <a:t>0.89</a:t>
                      </a:r>
                      <a:endParaRPr kumimoji="1" lang="ja-JP" altLang="en-US" dirty="0"/>
                    </a:p>
                  </a:txBody>
                  <a:tcP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561776525"/>
                  </a:ext>
                </a:extLst>
              </a:tr>
              <a:tr h="432753">
                <a:tc>
                  <a:txBody>
                    <a:bodyPr/>
                    <a:lstStyle/>
                    <a:p>
                      <a:r>
                        <a:rPr lang="ja-JP" altLang="en-US" dirty="0" smtClean="0"/>
                        <a:t>大企業病</a:t>
                      </a:r>
                      <a:endParaRPr kumimoji="1" lang="ja-JP" altLang="en-US" dirty="0"/>
                    </a:p>
                  </a:txBody>
                  <a:tcPr/>
                </a:tc>
                <a:tc>
                  <a:txBody>
                    <a:bodyPr/>
                    <a:lstStyle/>
                    <a:p>
                      <a:r>
                        <a:rPr kumimoji="1" lang="en-US" altLang="ja-JP" dirty="0" smtClean="0"/>
                        <a:t>0.85</a:t>
                      </a:r>
                      <a:endParaRPr kumimoji="1" lang="ja-JP" altLang="en-US" dirty="0"/>
                    </a:p>
                  </a:txBody>
                  <a:tcPr/>
                </a:tc>
                <a:extLst>
                  <a:ext uri="{0D108BD9-81ED-4DB2-BD59-A6C34878D82A}">
                    <a16:rowId xmlns="" xmlns:a16="http://schemas.microsoft.com/office/drawing/2014/main" val="3212194432"/>
                  </a:ext>
                </a:extLst>
              </a:tr>
              <a:tr h="432753">
                <a:tc>
                  <a:txBody>
                    <a:bodyPr/>
                    <a:lstStyle/>
                    <a:p>
                      <a:r>
                        <a:rPr lang="ja-JP" altLang="en-US" dirty="0" smtClean="0"/>
                        <a:t>意思決定</a:t>
                      </a:r>
                      <a:endParaRPr kumimoji="1" lang="ja-JP" altLang="en-US" dirty="0"/>
                    </a:p>
                  </a:txBody>
                  <a:tcPr/>
                </a:tc>
                <a:tc>
                  <a:txBody>
                    <a:bodyPr/>
                    <a:lstStyle/>
                    <a:p>
                      <a:r>
                        <a:rPr kumimoji="1" lang="en-US" altLang="ja-JP" dirty="0" smtClean="0"/>
                        <a:t>0.85</a:t>
                      </a:r>
                      <a:endParaRPr kumimoji="1" lang="ja-JP" altLang="en-US" dirty="0"/>
                    </a:p>
                  </a:txBody>
                  <a:tcPr/>
                </a:tc>
                <a:extLst>
                  <a:ext uri="{0D108BD9-81ED-4DB2-BD59-A6C34878D82A}">
                    <a16:rowId xmlns="" xmlns:a16="http://schemas.microsoft.com/office/drawing/2014/main" val="4270061812"/>
                  </a:ext>
                </a:extLst>
              </a:tr>
              <a:tr h="432753">
                <a:tc>
                  <a:txBody>
                    <a:bodyPr/>
                    <a:lstStyle/>
                    <a:p>
                      <a:r>
                        <a:rPr kumimoji="1" lang="ja-JP" altLang="en-US" dirty="0" smtClean="0"/>
                        <a:t>理念</a:t>
                      </a:r>
                      <a:endParaRPr kumimoji="1" lang="ja-JP" altLang="en-US" dirty="0"/>
                    </a:p>
                  </a:txBody>
                  <a:tcPr/>
                </a:tc>
                <a:tc>
                  <a:txBody>
                    <a:bodyPr/>
                    <a:lstStyle/>
                    <a:p>
                      <a:r>
                        <a:rPr kumimoji="1" lang="en-US" altLang="ja-JP" dirty="0" smtClean="0"/>
                        <a:t>0.83</a:t>
                      </a:r>
                      <a:endParaRPr kumimoji="1" lang="ja-JP" altLang="en-US" dirty="0"/>
                    </a:p>
                  </a:txBody>
                  <a:tcPr/>
                </a:tc>
              </a:tr>
              <a:tr h="432753">
                <a:tc>
                  <a:txBody>
                    <a:bodyPr/>
                    <a:lstStyle/>
                    <a:p>
                      <a:r>
                        <a:rPr kumimoji="1" lang="ja-JP" altLang="en-US" dirty="0" smtClean="0"/>
                        <a:t>忖度</a:t>
                      </a:r>
                      <a:endParaRPr kumimoji="1" lang="ja-JP" altLang="en-US" dirty="0"/>
                    </a:p>
                  </a:txBody>
                  <a:tcPr/>
                </a:tc>
                <a:tc>
                  <a:txBody>
                    <a:bodyPr/>
                    <a:lstStyle/>
                    <a:p>
                      <a:r>
                        <a:rPr kumimoji="1" lang="en-US" altLang="ja-JP" dirty="0" smtClean="0"/>
                        <a:t>0.78</a:t>
                      </a:r>
                      <a:endParaRPr kumimoji="1" lang="ja-JP" altLang="en-US" dirty="0"/>
                    </a:p>
                  </a:txBody>
                  <a:tcPr/>
                </a:tc>
              </a:tr>
              <a:tr h="432753">
                <a:tc>
                  <a:txBody>
                    <a:bodyPr/>
                    <a:lstStyle/>
                    <a:p>
                      <a:r>
                        <a:rPr kumimoji="1" lang="ja-JP" altLang="en-US" dirty="0" smtClean="0"/>
                        <a:t>続ける</a:t>
                      </a:r>
                      <a:endParaRPr kumimoji="1" lang="ja-JP" altLang="en-US" dirty="0"/>
                    </a:p>
                  </a:txBody>
                  <a:tcPr/>
                </a:tc>
                <a:tc>
                  <a:txBody>
                    <a:bodyPr/>
                    <a:lstStyle/>
                    <a:p>
                      <a:r>
                        <a:rPr kumimoji="1" lang="en-US" altLang="ja-JP" dirty="0" smtClean="0"/>
                        <a:t>0.76</a:t>
                      </a:r>
                      <a:endParaRPr kumimoji="1" lang="ja-JP" altLang="en-US" dirty="0"/>
                    </a:p>
                  </a:txBody>
                  <a:tcPr/>
                </a:tc>
              </a:tr>
              <a:tr h="432753">
                <a:tc>
                  <a:txBody>
                    <a:bodyPr/>
                    <a:lstStyle/>
                    <a:p>
                      <a:r>
                        <a:rPr kumimoji="1" lang="ja-JP" altLang="en-US" dirty="0" smtClean="0"/>
                        <a:t>思考</a:t>
                      </a:r>
                      <a:endParaRPr kumimoji="1" lang="ja-JP" altLang="en-US" dirty="0"/>
                    </a:p>
                  </a:txBody>
                  <a:tcPr/>
                </a:tc>
                <a:tc>
                  <a:txBody>
                    <a:bodyPr/>
                    <a:lstStyle/>
                    <a:p>
                      <a:r>
                        <a:rPr kumimoji="1" lang="en-US" altLang="ja-JP" dirty="0" smtClean="0"/>
                        <a:t>0.75</a:t>
                      </a:r>
                      <a:endParaRPr kumimoji="1" lang="ja-JP" altLang="en-US" dirty="0"/>
                    </a:p>
                  </a:txBody>
                  <a:tcPr/>
                </a:tc>
              </a:tr>
              <a:tr h="432753">
                <a:tc>
                  <a:txBody>
                    <a:bodyPr/>
                    <a:lstStyle/>
                    <a:p>
                      <a:r>
                        <a:rPr kumimoji="1" lang="ja-JP" altLang="en-US" dirty="0" smtClean="0"/>
                        <a:t>願う</a:t>
                      </a:r>
                      <a:endParaRPr kumimoji="1" lang="ja-JP" altLang="en-US" dirty="0"/>
                    </a:p>
                  </a:txBody>
                  <a:tcPr/>
                </a:tc>
                <a:tc>
                  <a:txBody>
                    <a:bodyPr/>
                    <a:lstStyle/>
                    <a:p>
                      <a:r>
                        <a:rPr kumimoji="1" lang="en-US" altLang="ja-JP" dirty="0" smtClean="0"/>
                        <a:t>0.75</a:t>
                      </a:r>
                      <a:endParaRPr kumimoji="1" lang="ja-JP" altLang="en-US" dirty="0"/>
                    </a:p>
                  </a:txBody>
                  <a:tcPr/>
                </a:tc>
              </a:tr>
              <a:tr h="432753">
                <a:tc>
                  <a:txBody>
                    <a:bodyPr/>
                    <a:lstStyle/>
                    <a:p>
                      <a:r>
                        <a:rPr kumimoji="1" lang="ja-JP" altLang="en-US" dirty="0" smtClean="0"/>
                        <a:t>成熟</a:t>
                      </a:r>
                      <a:endParaRPr kumimoji="1" lang="ja-JP" altLang="en-US" dirty="0"/>
                    </a:p>
                  </a:txBody>
                  <a:tcPr/>
                </a:tc>
                <a:tc>
                  <a:txBody>
                    <a:bodyPr/>
                    <a:lstStyle/>
                    <a:p>
                      <a:r>
                        <a:rPr kumimoji="1" lang="en-US" altLang="ja-JP" dirty="0" smtClean="0"/>
                        <a:t>0.74</a:t>
                      </a:r>
                      <a:endParaRPr kumimoji="1" lang="ja-JP" altLang="en-US" dirty="0"/>
                    </a:p>
                  </a:txBody>
                  <a:tcPr/>
                </a:tc>
              </a:tr>
              <a:tr h="432753">
                <a:tc>
                  <a:txBody>
                    <a:bodyPr/>
                    <a:lstStyle/>
                    <a:p>
                      <a:r>
                        <a:rPr kumimoji="1" lang="ja-JP" altLang="en-US" dirty="0" smtClean="0"/>
                        <a:t>二元論</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smtClean="0"/>
                        <a:t>0.74</a:t>
                      </a:r>
                      <a:endParaRPr kumimoji="1" lang="ja-JP" altLang="en-US" dirty="0"/>
                    </a:p>
                  </a:txBody>
                  <a:tcPr>
                    <a:lnB w="12700" cap="flat" cmpd="sng" algn="ctr">
                      <a:solidFill>
                        <a:schemeClr val="tx1"/>
                      </a:solidFill>
                      <a:prstDash val="solid"/>
                      <a:round/>
                      <a:headEnd type="none" w="med" len="med"/>
                      <a:tailEnd type="none" w="med" len="med"/>
                    </a:lnB>
                  </a:tcPr>
                </a:tc>
              </a:tr>
            </a:tbl>
          </a:graphicData>
        </a:graphic>
      </p:graphicFrame>
      <p:sp>
        <p:nvSpPr>
          <p:cNvPr id="3" name="テキスト ボックス 2"/>
          <p:cNvSpPr txBox="1"/>
          <p:nvPr/>
        </p:nvSpPr>
        <p:spPr>
          <a:xfrm>
            <a:off x="692013" y="1090558"/>
            <a:ext cx="2236879" cy="496739"/>
          </a:xfrm>
          <a:prstGeom prst="rect">
            <a:avLst/>
          </a:prstGeom>
          <a:noFill/>
        </p:spPr>
        <p:txBody>
          <a:bodyPr wrap="square" rtlCol="0">
            <a:spAutoFit/>
          </a:bodyPr>
          <a:lstStyle/>
          <a:p>
            <a:pPr marL="342891" marR="0" lvl="0" indent="-342891" algn="ctr"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b="1" smtClean="0">
                <a:latin typeface="+mn-ea"/>
                <a:ea typeface="+mn-ea"/>
                <a:cs typeface="Meiryo" charset="-128"/>
              </a:rPr>
              <a:t>ベンチャー</a:t>
            </a:r>
            <a:endParaRPr kumimoji="1" lang="ja-JP" altLang="en-US" sz="2400" b="1" dirty="0" smtClean="0">
              <a:latin typeface="+mn-ea"/>
              <a:ea typeface="+mn-ea"/>
              <a:cs typeface="Meiryo" charset="-128"/>
            </a:endParaRPr>
          </a:p>
        </p:txBody>
      </p:sp>
      <p:sp>
        <p:nvSpPr>
          <p:cNvPr id="10" name="テキスト ボックス 9"/>
          <p:cNvSpPr txBox="1"/>
          <p:nvPr/>
        </p:nvSpPr>
        <p:spPr>
          <a:xfrm>
            <a:off x="4330175" y="1783458"/>
            <a:ext cx="4294673" cy="4693593"/>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1600" dirty="0" smtClean="0">
                <a:latin typeface="+mn-ea"/>
                <a:ea typeface="+mn-ea"/>
                <a:cs typeface="Meiryo" charset="-128"/>
              </a:rPr>
              <a:t>報告書で指摘されていた話から</a:t>
            </a:r>
            <a:endParaRPr kumimoji="1" lang="en-US" altLang="ja-JP" sz="1600" dirty="0" smtClean="0">
              <a:latin typeface="+mn-ea"/>
              <a:ea typeface="+mn-ea"/>
              <a:cs typeface="Meiryo" charset="-128"/>
            </a:endParaRPr>
          </a:p>
          <a:p>
            <a:pPr marL="800091" lvl="1" indent="-342891">
              <a:lnSpc>
                <a:spcPct val="130000"/>
              </a:lnSpc>
              <a:buFont typeface="Wingdings" charset="2"/>
              <a:buChar char="ü"/>
            </a:pPr>
            <a:r>
              <a:rPr kumimoji="1" lang="ja-JP" altLang="en-US" sz="1400" b="1" dirty="0" smtClean="0">
                <a:latin typeface="+mn-ea"/>
                <a:ea typeface="+mn-ea"/>
                <a:cs typeface="Meiryo" charset="-128"/>
              </a:rPr>
              <a:t>永久ベンチャー</a:t>
            </a:r>
            <a:r>
              <a:rPr kumimoji="1" lang="ja-JP" altLang="en-US" sz="1400" dirty="0" smtClean="0">
                <a:latin typeface="+mn-ea"/>
                <a:ea typeface="+mn-ea"/>
                <a:cs typeface="Meiryo" charset="-128"/>
              </a:rPr>
              <a:t>を標榜しつつもある程度</a:t>
            </a:r>
            <a:r>
              <a:rPr kumimoji="1" lang="ja-JP" altLang="en-US" sz="1400" b="1" dirty="0" smtClean="0">
                <a:latin typeface="+mn-ea"/>
                <a:ea typeface="+mn-ea"/>
                <a:cs typeface="Meiryo" charset="-128"/>
              </a:rPr>
              <a:t>成熟</a:t>
            </a:r>
            <a:r>
              <a:rPr kumimoji="1" lang="ja-JP" altLang="en-US" sz="1400" dirty="0" smtClean="0">
                <a:latin typeface="+mn-ea"/>
                <a:ea typeface="+mn-ea"/>
                <a:cs typeface="Meiryo" charset="-128"/>
              </a:rPr>
              <a:t>した企業になっていた</a:t>
            </a:r>
            <a:r>
              <a:rPr kumimoji="1" lang="en-US" altLang="ja-JP" sz="1400" dirty="0" err="1" smtClean="0">
                <a:latin typeface="+mn-ea"/>
                <a:ea typeface="+mn-ea"/>
                <a:cs typeface="Meiryo" charset="-128"/>
              </a:rPr>
              <a:t>DeNA</a:t>
            </a:r>
            <a:endParaRPr kumimoji="1" lang="en-US" altLang="ja-JP" sz="1400" dirty="0" smtClean="0">
              <a:latin typeface="+mn-ea"/>
              <a:ea typeface="+mn-ea"/>
              <a:cs typeface="Meiryo" charset="-128"/>
            </a:endParaRPr>
          </a:p>
          <a:p>
            <a:pPr marL="800091" lvl="1" indent="-342891">
              <a:lnSpc>
                <a:spcPct val="130000"/>
              </a:lnSpc>
              <a:buFont typeface="Wingdings" charset="2"/>
              <a:buChar char="ü"/>
            </a:pPr>
            <a:r>
              <a:rPr kumimoji="1" lang="ja-JP" altLang="en-US" sz="1400" dirty="0" smtClean="0">
                <a:latin typeface="+mn-ea"/>
                <a:ea typeface="+mn-ea"/>
                <a:cs typeface="Meiryo" charset="-128"/>
              </a:rPr>
              <a:t>社内では</a:t>
            </a:r>
            <a:r>
              <a:rPr kumimoji="1" lang="ja-JP" altLang="en-US" sz="1400" b="1" dirty="0" smtClean="0">
                <a:latin typeface="+mn-ea"/>
                <a:ea typeface="+mn-ea"/>
                <a:cs typeface="Meiryo" charset="-128"/>
              </a:rPr>
              <a:t>永久ベンチャー</a:t>
            </a:r>
            <a:r>
              <a:rPr kumimoji="1" lang="ja-JP" altLang="en-US" sz="1400" dirty="0" smtClean="0">
                <a:latin typeface="+mn-ea"/>
                <a:ea typeface="+mn-ea"/>
                <a:cs typeface="Meiryo" charset="-128"/>
              </a:rPr>
              <a:t>を目指すか</a:t>
            </a:r>
            <a:r>
              <a:rPr kumimoji="1" lang="ja-JP" altLang="en-US" sz="1400" b="1" dirty="0" smtClean="0">
                <a:latin typeface="+mn-ea"/>
                <a:ea typeface="+mn-ea"/>
                <a:cs typeface="Meiryo" charset="-128"/>
              </a:rPr>
              <a:t>大企業病</a:t>
            </a:r>
            <a:r>
              <a:rPr kumimoji="1" lang="ja-JP" altLang="en-US" sz="1400" dirty="0" smtClean="0">
                <a:latin typeface="+mn-ea"/>
                <a:ea typeface="+mn-ea"/>
                <a:cs typeface="Meiryo" charset="-128"/>
              </a:rPr>
              <a:t>に陥るかという</a:t>
            </a:r>
            <a:r>
              <a:rPr kumimoji="1" lang="ja-JP" altLang="en-US" sz="1400" b="1" dirty="0" smtClean="0">
                <a:latin typeface="+mn-ea"/>
                <a:ea typeface="+mn-ea"/>
                <a:cs typeface="Meiryo" charset="-128"/>
              </a:rPr>
              <a:t>二元論</a:t>
            </a:r>
            <a:r>
              <a:rPr kumimoji="1" lang="ja-JP" altLang="en-US" sz="1400" dirty="0" smtClean="0">
                <a:latin typeface="+mn-ea"/>
                <a:ea typeface="+mn-ea"/>
                <a:cs typeface="Meiryo" charset="-128"/>
              </a:rPr>
              <a:t>が蔓延していた</a:t>
            </a:r>
            <a:endParaRPr kumimoji="1" lang="en-US" altLang="ja-JP" sz="1400" dirty="0">
              <a:latin typeface="+mn-ea"/>
              <a:cs typeface="Meiryo" charset="-128"/>
            </a:endParaRPr>
          </a:p>
          <a:p>
            <a:pPr marL="800091" lvl="1" indent="-342891">
              <a:lnSpc>
                <a:spcPct val="130000"/>
              </a:lnSpc>
              <a:buFont typeface="Wingdings" charset="2"/>
              <a:buChar char="ü"/>
            </a:pPr>
            <a:r>
              <a:rPr kumimoji="1" lang="ja-JP" altLang="en-US" sz="1400" dirty="0" smtClean="0">
                <a:latin typeface="+mn-ea"/>
                <a:ea typeface="+mn-ea"/>
                <a:cs typeface="Meiryo" charset="-128"/>
              </a:rPr>
              <a:t>その結果、成長を目指してキュレーション事業を</a:t>
            </a:r>
            <a:r>
              <a:rPr kumimoji="1" lang="ja-JP" altLang="en-US" sz="1400" b="1" dirty="0" smtClean="0">
                <a:latin typeface="+mn-ea"/>
                <a:ea typeface="+mn-ea"/>
                <a:cs typeface="Meiryo" charset="-128"/>
              </a:rPr>
              <a:t>続けた</a:t>
            </a:r>
            <a:r>
              <a:rPr kumimoji="1" lang="ja-JP" altLang="en-US" sz="1400" dirty="0" smtClean="0">
                <a:latin typeface="+mn-ea"/>
                <a:ea typeface="+mn-ea"/>
                <a:cs typeface="Meiryo" charset="-128"/>
              </a:rPr>
              <a:t>という話</a:t>
            </a:r>
            <a:endParaRPr kumimoji="1" lang="en-US" altLang="ja-JP" sz="1400" dirty="0" smtClean="0">
              <a:latin typeface="+mn-ea"/>
              <a:ea typeface="+mn-ea"/>
              <a:cs typeface="Meiryo" charset="-128"/>
            </a:endParaRPr>
          </a:p>
          <a:p>
            <a:pPr marL="800091" lvl="1" indent="-342891">
              <a:lnSpc>
                <a:spcPct val="130000"/>
              </a:lnSpc>
              <a:buFont typeface="Wingdings" charset="2"/>
              <a:buChar char="ü"/>
            </a:pPr>
            <a:endParaRPr kumimoji="1" lang="en-US" altLang="ja-JP" sz="1400" dirty="0" smtClean="0">
              <a:latin typeface="+mn-ea"/>
              <a:ea typeface="+mn-ea"/>
              <a:cs typeface="Meiryo" charset="-128"/>
            </a:endParaRPr>
          </a:p>
          <a:p>
            <a:pPr marL="342891" indent="-342891">
              <a:lnSpc>
                <a:spcPct val="130000"/>
              </a:lnSpc>
              <a:buFont typeface="Wingdings" charset="2"/>
              <a:buChar char="u"/>
            </a:pPr>
            <a:r>
              <a:rPr kumimoji="1" lang="ja-JP" altLang="en-US" sz="1600" b="1" dirty="0" smtClean="0">
                <a:latin typeface="+mn-ea"/>
                <a:ea typeface="+mn-ea"/>
                <a:cs typeface="Meiryo" charset="-128"/>
              </a:rPr>
              <a:t>忖度</a:t>
            </a:r>
            <a:r>
              <a:rPr kumimoji="1" lang="mr-IN" altLang="ja-JP" sz="1600" dirty="0" smtClean="0">
                <a:latin typeface="+mn-ea"/>
                <a:ea typeface="+mn-ea"/>
                <a:cs typeface="Meiryo" charset="-128"/>
              </a:rPr>
              <a:t>…</a:t>
            </a:r>
            <a:r>
              <a:rPr kumimoji="1" lang="ja-JP" altLang="en-US" sz="1600" dirty="0" smtClean="0">
                <a:latin typeface="+mn-ea"/>
                <a:ea typeface="+mn-ea"/>
                <a:cs typeface="Meiryo" charset="-128"/>
              </a:rPr>
              <a:t>他人の気持ちを推し量ること</a:t>
            </a:r>
            <a:endParaRPr kumimoji="1" lang="en-US" altLang="ja-JP" sz="1600" dirty="0" smtClean="0">
              <a:latin typeface="+mn-ea"/>
              <a:ea typeface="+mn-ea"/>
              <a:cs typeface="Meiryo" charset="-128"/>
            </a:endParaRPr>
          </a:p>
          <a:p>
            <a:pPr marL="800091" lvl="1" indent="-342891">
              <a:lnSpc>
                <a:spcPct val="130000"/>
              </a:lnSpc>
              <a:buFont typeface="Wingdings" charset="2"/>
              <a:buChar char="ü"/>
            </a:pPr>
            <a:r>
              <a:rPr kumimoji="1" lang="ja-JP" altLang="en-US" sz="1400" dirty="0" smtClean="0">
                <a:latin typeface="+mn-ea"/>
                <a:ea typeface="+mn-ea"/>
                <a:cs typeface="Meiryo" charset="-128"/>
              </a:rPr>
              <a:t>報告書の</a:t>
            </a:r>
            <a:r>
              <a:rPr kumimoji="1" lang="en-US" altLang="ja-JP" sz="1400" dirty="0" smtClean="0">
                <a:latin typeface="+mn-ea"/>
                <a:cs typeface="Meiryo" charset="-128"/>
              </a:rPr>
              <a:t>”</a:t>
            </a:r>
            <a:r>
              <a:rPr kumimoji="1" lang="ja-JP" altLang="en-US" sz="1400" dirty="0" smtClean="0">
                <a:latin typeface="+mn-ea"/>
                <a:cs typeface="Meiryo" charset="-128"/>
              </a:rPr>
              <a:t>キュレーション事業のコミュニケーション不全</a:t>
            </a:r>
            <a:r>
              <a:rPr kumimoji="1" lang="en-US" altLang="ja-JP" sz="1400" dirty="0" smtClean="0">
                <a:latin typeface="+mn-ea"/>
                <a:cs typeface="Meiryo" charset="-128"/>
              </a:rPr>
              <a:t>”</a:t>
            </a:r>
            <a:r>
              <a:rPr kumimoji="1" lang="ja-JP" altLang="en-US" sz="1400" dirty="0" smtClean="0">
                <a:latin typeface="+mn-ea"/>
                <a:cs typeface="Meiryo" charset="-128"/>
              </a:rPr>
              <a:t>という項</a:t>
            </a:r>
            <a:r>
              <a:rPr kumimoji="1" lang="en-US" altLang="ja-JP" sz="1400" dirty="0" smtClean="0">
                <a:latin typeface="+mn-ea"/>
                <a:cs typeface="Meiryo" charset="-128"/>
              </a:rPr>
              <a:t>(p.299)</a:t>
            </a:r>
            <a:r>
              <a:rPr kumimoji="1" lang="ja-JP" altLang="en-US" sz="1400" dirty="0" smtClean="0">
                <a:latin typeface="+mn-ea"/>
                <a:cs typeface="Meiryo" charset="-128"/>
              </a:rPr>
              <a:t>で指摘されている</a:t>
            </a:r>
            <a:endParaRPr kumimoji="1" lang="en-US" altLang="ja-JP" sz="1400" dirty="0" smtClean="0">
              <a:latin typeface="+mn-ea"/>
              <a:cs typeface="Meiryo" charset="-128"/>
            </a:endParaRPr>
          </a:p>
          <a:p>
            <a:pPr marL="800091" lvl="1" indent="-342891">
              <a:lnSpc>
                <a:spcPct val="130000"/>
              </a:lnSpc>
              <a:buFont typeface="Wingdings" charset="2"/>
              <a:buChar char="ü"/>
            </a:pPr>
            <a:r>
              <a:rPr kumimoji="1" lang="en-US" altLang="ja-JP" sz="1400" dirty="0" smtClean="0">
                <a:latin typeface="+mn-ea"/>
                <a:ea typeface="+mn-ea"/>
                <a:cs typeface="Meiryo" charset="-128"/>
              </a:rPr>
              <a:t>“</a:t>
            </a:r>
            <a:r>
              <a:rPr lang="ja-JP" altLang="en-US" sz="1400" dirty="0"/>
              <a:t>上司が言葉足らずだと、その組織には、上司の考えを忖度する文化が生まれる</a:t>
            </a:r>
            <a:r>
              <a:rPr lang="ja-JP" altLang="en-US" sz="1400" dirty="0" smtClean="0"/>
              <a:t>。</a:t>
            </a:r>
            <a:r>
              <a:rPr kumimoji="1" lang="en-US" altLang="ja-JP" sz="1400" dirty="0" smtClean="0">
                <a:latin typeface="+mn-ea"/>
                <a:ea typeface="+mn-ea"/>
                <a:cs typeface="Meiryo" charset="-128"/>
              </a:rPr>
              <a:t>”</a:t>
            </a:r>
          </a:p>
          <a:p>
            <a:pPr marL="342891" indent="-342891">
              <a:lnSpc>
                <a:spcPct val="130000"/>
              </a:lnSpc>
              <a:buFont typeface="Wingdings" charset="2"/>
              <a:buChar char="u"/>
            </a:pPr>
            <a:endParaRPr kumimoji="1" lang="ja-JP" altLang="en-US" sz="1600" dirty="0" smtClean="0">
              <a:latin typeface="+mn-ea"/>
              <a:ea typeface="+mn-ea"/>
              <a:cs typeface="Meiryo" charset="-128"/>
            </a:endParaRPr>
          </a:p>
        </p:txBody>
      </p:sp>
    </p:spTree>
    <p:extLst>
      <p:ext uri="{BB962C8B-B14F-4D97-AF65-F5344CB8AC3E}">
        <p14:creationId xmlns:p14="http://schemas.microsoft.com/office/powerpoint/2010/main" val="2115108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45193"/>
            <a:ext cx="9144000" cy="690648"/>
          </a:xfrm>
        </p:spPr>
        <p:txBody>
          <a:bodyPr>
            <a:noAutofit/>
          </a:bodyPr>
          <a:lstStyle/>
          <a:p>
            <a:r>
              <a:rPr lang="ja-JP" altLang="en-US" sz="3600" b="1" dirty="0" smtClean="0"/>
              <a:t>インターン</a:t>
            </a:r>
            <a:r>
              <a:rPr lang="ja-JP" altLang="en-US" sz="3600" dirty="0" smtClean="0"/>
              <a:t>と</a:t>
            </a:r>
            <a:r>
              <a:rPr lang="ja-JP" altLang="en-US" sz="3600" dirty="0"/>
              <a:t>類似度が高い</a:t>
            </a:r>
            <a:r>
              <a:rPr lang="en-US" altLang="ja-JP" sz="3600" dirty="0"/>
              <a:t/>
            </a:r>
            <a:br>
              <a:rPr lang="en-US" altLang="ja-JP" sz="3600" dirty="0"/>
            </a:br>
            <a:r>
              <a:rPr lang="en-US" altLang="ja-JP" sz="3600" dirty="0"/>
              <a:t>10</a:t>
            </a:r>
            <a:r>
              <a:rPr lang="ja-JP" altLang="en-US" sz="3600" dirty="0"/>
              <a:t>単語</a:t>
            </a:r>
            <a:endParaRPr kumimoji="1" lang="ja-JP" altLang="en-US" sz="3600" dirty="0"/>
          </a:p>
        </p:txBody>
      </p:sp>
      <p:sp>
        <p:nvSpPr>
          <p:cNvPr id="4" name="テキスト プレースホルダー 3"/>
          <p:cNvSpPr>
            <a:spLocks noGrp="1"/>
          </p:cNvSpPr>
          <p:nvPr>
            <p:ph type="body" sz="quarter" idx="11"/>
          </p:nvPr>
        </p:nvSpPr>
        <p:spPr/>
        <p:txBody>
          <a:bodyPr/>
          <a:lstStyle/>
          <a:p>
            <a:r>
              <a:rPr kumimoji="1" lang="en-US" altLang="ja-JP" b="1" dirty="0" smtClean="0"/>
              <a:t>Word2Vec</a:t>
            </a:r>
            <a:r>
              <a:rPr kumimoji="1" lang="ja-JP" altLang="en-US" b="1" dirty="0" smtClean="0"/>
              <a:t>の結果</a:t>
            </a:r>
            <a:endParaRPr kumimoji="1" lang="ja-JP" altLang="en-US" b="1" dirty="0"/>
          </a:p>
        </p:txBody>
      </p:sp>
      <p:graphicFrame>
        <p:nvGraphicFramePr>
          <p:cNvPr id="5" name="表 4"/>
          <p:cNvGraphicFramePr>
            <a:graphicFrameLocks noGrp="1"/>
          </p:cNvGraphicFramePr>
          <p:nvPr>
            <p:extLst>
              <p:ext uri="{D42A27DB-BD31-4B8C-83A1-F6EECF244321}">
                <p14:modId xmlns:p14="http://schemas.microsoft.com/office/powerpoint/2010/main" val="968983912"/>
              </p:ext>
            </p:extLst>
          </p:nvPr>
        </p:nvGraphicFramePr>
        <p:xfrm>
          <a:off x="490135" y="1617434"/>
          <a:ext cx="3265706" cy="4733376"/>
        </p:xfrm>
        <a:graphic>
          <a:graphicData uri="http://schemas.openxmlformats.org/drawingml/2006/table">
            <a:tbl>
              <a:tblPr firstRow="1" bandRow="1">
                <a:tableStyleId>{2D5ABB26-0587-4C30-8999-92F81FD0307C}</a:tableStyleId>
              </a:tblPr>
              <a:tblGrid>
                <a:gridCol w="1376450">
                  <a:extLst>
                    <a:ext uri="{9D8B030D-6E8A-4147-A177-3AD203B41FA5}">
                      <a16:colId xmlns="" xmlns:a16="http://schemas.microsoft.com/office/drawing/2014/main" val="407536794"/>
                    </a:ext>
                  </a:extLst>
                </a:gridCol>
                <a:gridCol w="1889256">
                  <a:extLst>
                    <a:ext uri="{9D8B030D-6E8A-4147-A177-3AD203B41FA5}">
                      <a16:colId xmlns="" xmlns:a16="http://schemas.microsoft.com/office/drawing/2014/main" val="3931850373"/>
                    </a:ext>
                  </a:extLst>
                </a:gridCol>
              </a:tblGrid>
              <a:tr h="432753">
                <a:tc>
                  <a:txBody>
                    <a:bodyPr/>
                    <a:lstStyle/>
                    <a:p>
                      <a:r>
                        <a:rPr kumimoji="1" lang="ja-JP" altLang="en-US" b="1" dirty="0" smtClean="0"/>
                        <a:t>単語名</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b="1" dirty="0" smtClean="0"/>
                        <a:t>コサイン類似度</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657022769"/>
                  </a:ext>
                </a:extLst>
              </a:tr>
              <a:tr h="405846">
                <a:tc>
                  <a:txBody>
                    <a:bodyPr/>
                    <a:lstStyle/>
                    <a:p>
                      <a:r>
                        <a:rPr kumimoji="1" lang="ja-JP" altLang="en-US" dirty="0" smtClean="0"/>
                        <a:t>アルバイト</a:t>
                      </a:r>
                      <a:endParaRPr kumimoji="1" lang="ja-JP" altLang="en-US" dirty="0"/>
                    </a:p>
                  </a:txBody>
                  <a:tcPr>
                    <a:lnT w="12700" cap="flat" cmpd="sng" algn="ctr">
                      <a:solidFill>
                        <a:schemeClr val="tx1"/>
                      </a:solidFill>
                      <a:prstDash val="solid"/>
                      <a:round/>
                      <a:headEnd type="none" w="med" len="med"/>
                      <a:tailEnd type="none" w="med" len="med"/>
                    </a:lnT>
                  </a:tcPr>
                </a:tc>
                <a:tc>
                  <a:txBody>
                    <a:bodyPr/>
                    <a:lstStyle/>
                    <a:p>
                      <a:r>
                        <a:rPr kumimoji="1" lang="en-US" altLang="ja-JP" dirty="0" smtClean="0"/>
                        <a:t>0.87</a:t>
                      </a:r>
                      <a:endParaRPr kumimoji="1" lang="ja-JP" altLang="en-US" dirty="0"/>
                    </a:p>
                  </a:txBody>
                  <a:tcP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561776525"/>
                  </a:ext>
                </a:extLst>
              </a:tr>
              <a:tr h="432753">
                <a:tc>
                  <a:txBody>
                    <a:bodyPr/>
                    <a:lstStyle/>
                    <a:p>
                      <a:r>
                        <a:rPr lang="en-US" altLang="ja-JP" dirty="0" smtClean="0"/>
                        <a:t>PR</a:t>
                      </a:r>
                      <a:endParaRPr kumimoji="1" lang="ja-JP" altLang="en-US" dirty="0"/>
                    </a:p>
                  </a:txBody>
                  <a:tcPr/>
                </a:tc>
                <a:tc>
                  <a:txBody>
                    <a:bodyPr/>
                    <a:lstStyle/>
                    <a:p>
                      <a:r>
                        <a:rPr kumimoji="1" lang="en-US" altLang="ja-JP" dirty="0" smtClean="0"/>
                        <a:t>0.63</a:t>
                      </a:r>
                      <a:endParaRPr kumimoji="1" lang="ja-JP" altLang="en-US" dirty="0"/>
                    </a:p>
                  </a:txBody>
                  <a:tcPr/>
                </a:tc>
                <a:extLst>
                  <a:ext uri="{0D108BD9-81ED-4DB2-BD59-A6C34878D82A}">
                    <a16:rowId xmlns="" xmlns:a16="http://schemas.microsoft.com/office/drawing/2014/main" val="3212194432"/>
                  </a:ext>
                </a:extLst>
              </a:tr>
              <a:tr h="432753">
                <a:tc>
                  <a:txBody>
                    <a:bodyPr/>
                    <a:lstStyle/>
                    <a:p>
                      <a:r>
                        <a:rPr lang="ja-JP" altLang="en-US" dirty="0" smtClean="0"/>
                        <a:t>公開前</a:t>
                      </a:r>
                      <a:endParaRPr kumimoji="1" lang="ja-JP" altLang="en-US" dirty="0"/>
                    </a:p>
                  </a:txBody>
                  <a:tcPr/>
                </a:tc>
                <a:tc>
                  <a:txBody>
                    <a:bodyPr/>
                    <a:lstStyle/>
                    <a:p>
                      <a:r>
                        <a:rPr kumimoji="1" lang="en-US" altLang="ja-JP" dirty="0" smtClean="0"/>
                        <a:t>0.62</a:t>
                      </a:r>
                      <a:endParaRPr kumimoji="1" lang="ja-JP" altLang="en-US" dirty="0"/>
                    </a:p>
                  </a:txBody>
                  <a:tcPr/>
                </a:tc>
                <a:extLst>
                  <a:ext uri="{0D108BD9-81ED-4DB2-BD59-A6C34878D82A}">
                    <a16:rowId xmlns="" xmlns:a16="http://schemas.microsoft.com/office/drawing/2014/main" val="4270061812"/>
                  </a:ext>
                </a:extLst>
              </a:tr>
              <a:tr h="432753">
                <a:tc>
                  <a:txBody>
                    <a:bodyPr/>
                    <a:lstStyle/>
                    <a:p>
                      <a:r>
                        <a:rPr kumimoji="1" lang="en-US" altLang="ja-JP" dirty="0" smtClean="0"/>
                        <a:t>QQ</a:t>
                      </a:r>
                      <a:endParaRPr kumimoji="1" lang="ja-JP" altLang="en-US" dirty="0"/>
                    </a:p>
                  </a:txBody>
                  <a:tcPr/>
                </a:tc>
                <a:tc>
                  <a:txBody>
                    <a:bodyPr/>
                    <a:lstStyle/>
                    <a:p>
                      <a:r>
                        <a:rPr kumimoji="1" lang="en-US" altLang="ja-JP" dirty="0" smtClean="0"/>
                        <a:t>0.61</a:t>
                      </a:r>
                      <a:endParaRPr kumimoji="1" lang="ja-JP" altLang="en-US" dirty="0"/>
                    </a:p>
                  </a:txBody>
                  <a:tcPr/>
                </a:tc>
              </a:tr>
              <a:tr h="432753">
                <a:tc>
                  <a:txBody>
                    <a:bodyPr/>
                    <a:lstStyle/>
                    <a:p>
                      <a:r>
                        <a:rPr kumimoji="1" lang="ja-JP" altLang="en-US" dirty="0" smtClean="0"/>
                        <a:t>業務委託</a:t>
                      </a:r>
                      <a:endParaRPr kumimoji="1" lang="ja-JP" altLang="en-US" dirty="0"/>
                    </a:p>
                  </a:txBody>
                  <a:tcPr/>
                </a:tc>
                <a:tc>
                  <a:txBody>
                    <a:bodyPr/>
                    <a:lstStyle/>
                    <a:p>
                      <a:r>
                        <a:rPr kumimoji="1" lang="en-US" altLang="ja-JP" dirty="0" smtClean="0"/>
                        <a:t>0.60</a:t>
                      </a:r>
                      <a:endParaRPr kumimoji="1" lang="ja-JP" altLang="en-US" dirty="0"/>
                    </a:p>
                  </a:txBody>
                  <a:tcPr/>
                </a:tc>
              </a:tr>
              <a:tr h="432753">
                <a:tc>
                  <a:txBody>
                    <a:bodyPr/>
                    <a:lstStyle/>
                    <a:p>
                      <a:r>
                        <a:rPr kumimoji="1" lang="ja-JP" altLang="en-US" dirty="0" smtClean="0"/>
                        <a:t>女子大生</a:t>
                      </a:r>
                      <a:endParaRPr kumimoji="1" lang="ja-JP" altLang="en-US" dirty="0"/>
                    </a:p>
                  </a:txBody>
                  <a:tcPr/>
                </a:tc>
                <a:tc>
                  <a:txBody>
                    <a:bodyPr/>
                    <a:lstStyle/>
                    <a:p>
                      <a:r>
                        <a:rPr kumimoji="1" lang="en-US" altLang="ja-JP" dirty="0" smtClean="0"/>
                        <a:t>0.58</a:t>
                      </a:r>
                      <a:endParaRPr kumimoji="1" lang="ja-JP" altLang="en-US" dirty="0"/>
                    </a:p>
                  </a:txBody>
                  <a:tcPr/>
                </a:tc>
              </a:tr>
              <a:tr h="432753">
                <a:tc>
                  <a:txBody>
                    <a:bodyPr/>
                    <a:lstStyle/>
                    <a:p>
                      <a:r>
                        <a:rPr kumimoji="1" lang="ja-JP" altLang="en-US" dirty="0" smtClean="0"/>
                        <a:t>再開</a:t>
                      </a:r>
                      <a:endParaRPr kumimoji="1" lang="ja-JP" altLang="en-US" dirty="0"/>
                    </a:p>
                  </a:txBody>
                  <a:tcPr/>
                </a:tc>
                <a:tc>
                  <a:txBody>
                    <a:bodyPr/>
                    <a:lstStyle/>
                    <a:p>
                      <a:r>
                        <a:rPr kumimoji="1" lang="en-US" altLang="ja-JP" dirty="0" smtClean="0"/>
                        <a:t>0.58</a:t>
                      </a:r>
                      <a:endParaRPr kumimoji="1" lang="ja-JP" altLang="en-US" dirty="0"/>
                    </a:p>
                  </a:txBody>
                  <a:tcPr/>
                </a:tc>
              </a:tr>
              <a:tr h="432753">
                <a:tc>
                  <a:txBody>
                    <a:bodyPr/>
                    <a:lstStyle/>
                    <a:p>
                      <a:r>
                        <a:rPr kumimoji="1" lang="ja-JP" altLang="en-US" dirty="0" smtClean="0"/>
                        <a:t>従業員</a:t>
                      </a:r>
                      <a:endParaRPr kumimoji="1" lang="ja-JP" altLang="en-US" dirty="0"/>
                    </a:p>
                  </a:txBody>
                  <a:tcPr/>
                </a:tc>
                <a:tc>
                  <a:txBody>
                    <a:bodyPr/>
                    <a:lstStyle/>
                    <a:p>
                      <a:r>
                        <a:rPr kumimoji="1" lang="en-US" altLang="ja-JP" dirty="0" smtClean="0"/>
                        <a:t>0.56</a:t>
                      </a:r>
                      <a:endParaRPr kumimoji="1" lang="ja-JP" altLang="en-US" dirty="0"/>
                    </a:p>
                  </a:txBody>
                  <a:tcPr/>
                </a:tc>
              </a:tr>
              <a:tr h="432753">
                <a:tc>
                  <a:txBody>
                    <a:bodyPr/>
                    <a:lstStyle/>
                    <a:p>
                      <a:r>
                        <a:rPr kumimoji="1" lang="ja-JP" altLang="en-US" dirty="0" smtClean="0"/>
                        <a:t>以前</a:t>
                      </a:r>
                      <a:endParaRPr kumimoji="1" lang="ja-JP" altLang="en-US" dirty="0"/>
                    </a:p>
                  </a:txBody>
                  <a:tcPr/>
                </a:tc>
                <a:tc>
                  <a:txBody>
                    <a:bodyPr/>
                    <a:lstStyle/>
                    <a:p>
                      <a:r>
                        <a:rPr kumimoji="1" lang="en-US" altLang="ja-JP" dirty="0" smtClean="0"/>
                        <a:t>0.54</a:t>
                      </a:r>
                      <a:endParaRPr kumimoji="1" lang="ja-JP" altLang="en-US" dirty="0"/>
                    </a:p>
                  </a:txBody>
                  <a:tcPr/>
                </a:tc>
              </a:tr>
              <a:tr h="432753">
                <a:tc>
                  <a:txBody>
                    <a:bodyPr/>
                    <a:lstStyle/>
                    <a:p>
                      <a:r>
                        <a:rPr kumimoji="1" lang="ja-JP" altLang="en-US" dirty="0" smtClean="0"/>
                        <a:t>執筆</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smtClean="0"/>
                        <a:t>0.53</a:t>
                      </a:r>
                      <a:endParaRPr kumimoji="1" lang="ja-JP" altLang="en-US" dirty="0"/>
                    </a:p>
                  </a:txBody>
                  <a:tcPr>
                    <a:lnB w="12700" cap="flat" cmpd="sng" algn="ctr">
                      <a:solidFill>
                        <a:schemeClr val="tx1"/>
                      </a:solidFill>
                      <a:prstDash val="solid"/>
                      <a:round/>
                      <a:headEnd type="none" w="med" len="med"/>
                      <a:tailEnd type="none" w="med" len="med"/>
                    </a:lnB>
                  </a:tcPr>
                </a:tc>
              </a:tr>
            </a:tbl>
          </a:graphicData>
        </a:graphic>
      </p:graphicFrame>
      <p:sp>
        <p:nvSpPr>
          <p:cNvPr id="3" name="テキスト ボックス 2"/>
          <p:cNvSpPr txBox="1"/>
          <p:nvPr/>
        </p:nvSpPr>
        <p:spPr>
          <a:xfrm>
            <a:off x="692013" y="1090558"/>
            <a:ext cx="2236879" cy="496739"/>
          </a:xfrm>
          <a:prstGeom prst="rect">
            <a:avLst/>
          </a:prstGeom>
          <a:noFill/>
        </p:spPr>
        <p:txBody>
          <a:bodyPr wrap="square" rtlCol="0">
            <a:spAutoFit/>
          </a:bodyPr>
          <a:lstStyle/>
          <a:p>
            <a:pPr marL="342891" marR="0" lvl="0" indent="-342891" algn="ctr"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b="1" dirty="0" smtClean="0">
                <a:latin typeface="+mn-ea"/>
                <a:ea typeface="+mn-ea"/>
                <a:cs typeface="Meiryo" charset="-128"/>
              </a:rPr>
              <a:t>インターン</a:t>
            </a:r>
            <a:endParaRPr kumimoji="1" lang="ja-JP" altLang="en-US" sz="2400" b="1" dirty="0" smtClean="0">
              <a:latin typeface="+mn-ea"/>
              <a:ea typeface="+mn-ea"/>
              <a:cs typeface="Meiryo" charset="-128"/>
            </a:endParaRPr>
          </a:p>
        </p:txBody>
      </p:sp>
      <p:sp>
        <p:nvSpPr>
          <p:cNvPr id="10" name="テキスト ボックス 9"/>
          <p:cNvSpPr txBox="1"/>
          <p:nvPr/>
        </p:nvSpPr>
        <p:spPr>
          <a:xfrm>
            <a:off x="4330175" y="1617434"/>
            <a:ext cx="4148807" cy="4293483"/>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1600" dirty="0" smtClean="0">
                <a:latin typeface="+mn-ea"/>
                <a:ea typeface="+mn-ea"/>
                <a:cs typeface="Meiryo" charset="-128"/>
              </a:rPr>
              <a:t>報告書で指摘されていた話から</a:t>
            </a:r>
            <a:endParaRPr kumimoji="1" lang="en-US" altLang="ja-JP" sz="1600" dirty="0" smtClean="0">
              <a:latin typeface="+mn-ea"/>
              <a:ea typeface="+mn-ea"/>
              <a:cs typeface="Meiryo" charset="-128"/>
            </a:endParaRPr>
          </a:p>
          <a:p>
            <a:pPr marL="800091" lvl="1" indent="-342891">
              <a:lnSpc>
                <a:spcPct val="130000"/>
              </a:lnSpc>
              <a:buFont typeface="Wingdings" charset="2"/>
              <a:buChar char="ü"/>
            </a:pPr>
            <a:r>
              <a:rPr kumimoji="1" lang="ja-JP" altLang="en-US" sz="1400" dirty="0" smtClean="0">
                <a:latin typeface="+mn-ea"/>
                <a:ea typeface="+mn-ea"/>
                <a:cs typeface="Meiryo" charset="-128"/>
              </a:rPr>
              <a:t>キュレーション事業</a:t>
            </a:r>
            <a:r>
              <a:rPr kumimoji="1" lang="en-US" altLang="ja-JP" sz="1400" dirty="0" smtClean="0">
                <a:latin typeface="+mn-ea"/>
                <a:ea typeface="+mn-ea"/>
                <a:cs typeface="Meiryo" charset="-128"/>
              </a:rPr>
              <a:t>(</a:t>
            </a:r>
            <a:r>
              <a:rPr kumimoji="1" lang="ja-JP" altLang="en-US" sz="1400" dirty="0" smtClean="0">
                <a:latin typeface="+mn-ea"/>
                <a:ea typeface="+mn-ea"/>
                <a:cs typeface="Meiryo" charset="-128"/>
              </a:rPr>
              <a:t>特に</a:t>
            </a:r>
            <a:r>
              <a:rPr kumimoji="1" lang="en-US" altLang="ja-JP" sz="1400" dirty="0" smtClean="0">
                <a:latin typeface="+mn-ea"/>
                <a:ea typeface="+mn-ea"/>
                <a:cs typeface="Meiryo" charset="-128"/>
              </a:rPr>
              <a:t>MERY)</a:t>
            </a:r>
            <a:r>
              <a:rPr kumimoji="1" lang="ja-JP" altLang="en-US" sz="1400" dirty="0" smtClean="0">
                <a:latin typeface="+mn-ea"/>
                <a:ea typeface="+mn-ea"/>
                <a:cs typeface="Meiryo" charset="-128"/>
              </a:rPr>
              <a:t>では</a:t>
            </a:r>
            <a:r>
              <a:rPr kumimoji="1" lang="ja-JP" altLang="en-US" sz="1400" b="1" dirty="0" smtClean="0">
                <a:latin typeface="+mn-ea"/>
                <a:ea typeface="+mn-ea"/>
                <a:cs typeface="Meiryo" charset="-128"/>
              </a:rPr>
              <a:t>インターン</a:t>
            </a:r>
            <a:r>
              <a:rPr kumimoji="1" lang="ja-JP" altLang="en-US" sz="1400" dirty="0" smtClean="0">
                <a:latin typeface="+mn-ea"/>
                <a:cs typeface="Meiryo" charset="-128"/>
              </a:rPr>
              <a:t>・</a:t>
            </a:r>
            <a:r>
              <a:rPr kumimoji="1" lang="ja-JP" altLang="en-US" sz="1400" b="1" dirty="0" smtClean="0">
                <a:latin typeface="+mn-ea"/>
                <a:ea typeface="+mn-ea"/>
                <a:cs typeface="Meiryo" charset="-128"/>
              </a:rPr>
              <a:t>アルバイト従業員</a:t>
            </a:r>
            <a:r>
              <a:rPr kumimoji="1" lang="en-US" altLang="ja-JP" sz="1400" b="1" dirty="0" smtClean="0">
                <a:latin typeface="+mn-ea"/>
                <a:ea typeface="+mn-ea"/>
                <a:cs typeface="Meiryo" charset="-128"/>
              </a:rPr>
              <a:t>(</a:t>
            </a:r>
            <a:r>
              <a:rPr kumimoji="1" lang="ja-JP" altLang="en-US" sz="1400" b="1" dirty="0" smtClean="0">
                <a:latin typeface="+mn-ea"/>
                <a:ea typeface="+mn-ea"/>
                <a:cs typeface="Meiryo" charset="-128"/>
              </a:rPr>
              <a:t>主に女子大生</a:t>
            </a:r>
            <a:r>
              <a:rPr kumimoji="1" lang="en-US" altLang="ja-JP" sz="1400" b="1" dirty="0" smtClean="0">
                <a:latin typeface="+mn-ea"/>
                <a:ea typeface="+mn-ea"/>
                <a:cs typeface="Meiryo" charset="-128"/>
              </a:rPr>
              <a:t>)</a:t>
            </a:r>
            <a:r>
              <a:rPr kumimoji="1" lang="ja-JP" altLang="en-US" sz="1400" dirty="0" smtClean="0">
                <a:latin typeface="+mn-ea"/>
                <a:ea typeface="+mn-ea"/>
                <a:cs typeface="Meiryo" charset="-128"/>
              </a:rPr>
              <a:t>が中心になって</a:t>
            </a:r>
            <a:r>
              <a:rPr kumimoji="1" lang="ja-JP" altLang="en-US" sz="1400" b="1" dirty="0" smtClean="0">
                <a:latin typeface="+mn-ea"/>
                <a:ea typeface="+mn-ea"/>
                <a:cs typeface="Meiryo" charset="-128"/>
              </a:rPr>
              <a:t>執筆</a:t>
            </a:r>
            <a:r>
              <a:rPr kumimoji="1" lang="ja-JP" altLang="en-US" sz="1400" dirty="0" smtClean="0">
                <a:latin typeface="+mn-ea"/>
                <a:ea typeface="+mn-ea"/>
                <a:cs typeface="Meiryo" charset="-128"/>
              </a:rPr>
              <a:t>活動の体制が整えられていた</a:t>
            </a:r>
            <a:endParaRPr kumimoji="1" lang="en-US" altLang="ja-JP" sz="1400" dirty="0" smtClean="0">
              <a:latin typeface="+mn-ea"/>
              <a:ea typeface="+mn-ea"/>
              <a:cs typeface="Meiryo" charset="-128"/>
            </a:endParaRPr>
          </a:p>
          <a:p>
            <a:pPr marL="800091" lvl="1" indent="-342891">
              <a:lnSpc>
                <a:spcPct val="130000"/>
              </a:lnSpc>
              <a:buFont typeface="Wingdings" charset="2"/>
              <a:buChar char="ü"/>
            </a:pPr>
            <a:r>
              <a:rPr kumimoji="1" lang="ja-JP" altLang="en-US" sz="1400" b="1" dirty="0" smtClean="0">
                <a:latin typeface="+mn-ea"/>
                <a:ea typeface="+mn-ea"/>
                <a:cs typeface="Meiryo" charset="-128"/>
              </a:rPr>
              <a:t>業務委託</a:t>
            </a:r>
            <a:r>
              <a:rPr kumimoji="1" lang="ja-JP" altLang="en-US" sz="1400" dirty="0" smtClean="0">
                <a:latin typeface="+mn-ea"/>
                <a:ea typeface="+mn-ea"/>
                <a:cs typeface="Meiryo" charset="-128"/>
              </a:rPr>
              <a:t>のライター</a:t>
            </a:r>
            <a:r>
              <a:rPr kumimoji="1" lang="en-US" altLang="ja-JP" sz="1400" dirty="0" smtClean="0">
                <a:latin typeface="+mn-ea"/>
                <a:ea typeface="+mn-ea"/>
                <a:cs typeface="Meiryo" charset="-128"/>
              </a:rPr>
              <a:t>(</a:t>
            </a:r>
            <a:r>
              <a:rPr kumimoji="1" lang="ja-JP" altLang="en-US" sz="1400" dirty="0" smtClean="0">
                <a:latin typeface="+mn-ea"/>
                <a:ea typeface="+mn-ea"/>
                <a:cs typeface="Meiryo" charset="-128"/>
              </a:rPr>
              <a:t>クラウドワークスの人たち</a:t>
            </a:r>
            <a:r>
              <a:rPr kumimoji="1" lang="en-US" altLang="ja-JP" sz="1400" dirty="0" smtClean="0">
                <a:latin typeface="+mn-ea"/>
                <a:ea typeface="+mn-ea"/>
                <a:cs typeface="Meiryo" charset="-128"/>
              </a:rPr>
              <a:t>)</a:t>
            </a:r>
            <a:r>
              <a:rPr kumimoji="1" lang="ja-JP" altLang="en-US" sz="1400" dirty="0" smtClean="0">
                <a:latin typeface="+mn-ea"/>
                <a:ea typeface="+mn-ea"/>
                <a:cs typeface="Meiryo" charset="-128"/>
              </a:rPr>
              <a:t>と一緒に記事を大量生産</a:t>
            </a:r>
            <a:endParaRPr kumimoji="1" lang="en-US" altLang="ja-JP" sz="1400" dirty="0" smtClean="0">
              <a:latin typeface="+mn-ea"/>
              <a:ea typeface="+mn-ea"/>
              <a:cs typeface="Meiryo" charset="-128"/>
            </a:endParaRPr>
          </a:p>
          <a:p>
            <a:pPr marL="800091" lvl="1" indent="-342891">
              <a:lnSpc>
                <a:spcPct val="130000"/>
              </a:lnSpc>
              <a:buFont typeface="Wingdings" charset="2"/>
              <a:buChar char="ü"/>
            </a:pPr>
            <a:endParaRPr kumimoji="1" lang="en-US" altLang="ja-JP" sz="1400" dirty="0" smtClean="0">
              <a:latin typeface="+mn-ea"/>
              <a:ea typeface="+mn-ea"/>
              <a:cs typeface="Meiryo" charset="-128"/>
            </a:endParaRPr>
          </a:p>
          <a:p>
            <a:pPr marL="342891" indent="-342891">
              <a:lnSpc>
                <a:spcPct val="130000"/>
              </a:lnSpc>
              <a:buFont typeface="Wingdings" charset="2"/>
              <a:buChar char="u"/>
            </a:pPr>
            <a:r>
              <a:rPr kumimoji="1" lang="en-US" altLang="ja-JP" sz="1600" b="1" dirty="0" smtClean="0">
                <a:latin typeface="+mn-ea"/>
                <a:cs typeface="Meiryo" charset="-128"/>
              </a:rPr>
              <a:t>RR</a:t>
            </a:r>
            <a:r>
              <a:rPr kumimoji="1" lang="ja-JP" altLang="en-US" sz="1600" dirty="0" smtClean="0">
                <a:latin typeface="+mn-ea"/>
                <a:cs typeface="Meiryo" charset="-128"/>
              </a:rPr>
              <a:t>と</a:t>
            </a:r>
            <a:r>
              <a:rPr kumimoji="1" lang="en-US" altLang="ja-JP" sz="1600" b="1" dirty="0" smtClean="0">
                <a:latin typeface="+mn-ea"/>
                <a:cs typeface="Meiryo" charset="-128"/>
              </a:rPr>
              <a:t>QQ</a:t>
            </a:r>
            <a:r>
              <a:rPr kumimoji="1" lang="ja-JP" altLang="en-US" sz="1600" dirty="0" smtClean="0">
                <a:latin typeface="+mn-ea"/>
                <a:cs typeface="Meiryo" charset="-128"/>
              </a:rPr>
              <a:t>はライターを管理していた人たちのことらしい</a:t>
            </a:r>
            <a:endParaRPr kumimoji="1" lang="en-US" altLang="ja-JP" sz="1600" dirty="0" smtClean="0">
              <a:latin typeface="+mn-ea"/>
              <a:cs typeface="Meiryo" charset="-128"/>
            </a:endParaRPr>
          </a:p>
          <a:p>
            <a:pPr marL="342891" indent="-342891">
              <a:lnSpc>
                <a:spcPct val="130000"/>
              </a:lnSpc>
              <a:buFont typeface="Wingdings" charset="2"/>
              <a:buChar char="u"/>
            </a:pPr>
            <a:endParaRPr kumimoji="1" lang="en-US" altLang="ja-JP" sz="1600" dirty="0" smtClean="0">
              <a:latin typeface="+mn-ea"/>
              <a:ea typeface="+mn-ea"/>
              <a:cs typeface="Meiryo" charset="-128"/>
            </a:endParaRPr>
          </a:p>
          <a:p>
            <a:pPr marL="342891" indent="-342891">
              <a:lnSpc>
                <a:spcPct val="130000"/>
              </a:lnSpc>
              <a:buFont typeface="Wingdings" charset="2"/>
              <a:buChar char="u"/>
            </a:pPr>
            <a:r>
              <a:rPr kumimoji="1" lang="ja-JP" altLang="en-US" sz="1600" dirty="0" smtClean="0">
                <a:latin typeface="+mn-ea"/>
                <a:cs typeface="Meiryo" charset="-128"/>
              </a:rPr>
              <a:t>個人的には</a:t>
            </a:r>
            <a:r>
              <a:rPr kumimoji="1" lang="en-US" altLang="ja-JP" sz="1600" dirty="0" smtClean="0">
                <a:latin typeface="+mn-ea"/>
                <a:cs typeface="Meiryo" charset="-128"/>
              </a:rPr>
              <a:t>”</a:t>
            </a:r>
            <a:r>
              <a:rPr kumimoji="1" lang="ja-JP" altLang="en-US" sz="1600" dirty="0" smtClean="0">
                <a:latin typeface="+mn-ea"/>
                <a:cs typeface="Meiryo" charset="-128"/>
              </a:rPr>
              <a:t>大量生産</a:t>
            </a:r>
            <a:r>
              <a:rPr kumimoji="1" lang="en-US" altLang="ja-JP" sz="1600" dirty="0" smtClean="0">
                <a:latin typeface="+mn-ea"/>
                <a:cs typeface="Meiryo" charset="-128"/>
              </a:rPr>
              <a:t>”</a:t>
            </a:r>
            <a:r>
              <a:rPr kumimoji="1" lang="ja-JP" altLang="en-US" sz="1600" dirty="0" smtClean="0">
                <a:latin typeface="+mn-ea"/>
                <a:cs typeface="Meiryo" charset="-128"/>
              </a:rPr>
              <a:t>も割りと類似度が高いのではないかと思っていたがそんなに高くなかった</a:t>
            </a:r>
            <a:r>
              <a:rPr kumimoji="1" lang="en-US" altLang="ja-JP" sz="1600" dirty="0" smtClean="0">
                <a:latin typeface="+mn-ea"/>
                <a:cs typeface="Meiryo" charset="-128"/>
              </a:rPr>
              <a:t>(0.24)</a:t>
            </a:r>
            <a:endParaRPr kumimoji="1" lang="en-US" altLang="ja-JP" sz="1600" dirty="0" smtClean="0">
              <a:latin typeface="+mn-ea"/>
              <a:ea typeface="+mn-ea"/>
              <a:cs typeface="Meiryo" charset="-128"/>
            </a:endParaRPr>
          </a:p>
        </p:txBody>
      </p:sp>
    </p:spTree>
    <p:extLst>
      <p:ext uri="{BB962C8B-B14F-4D97-AF65-F5344CB8AC3E}">
        <p14:creationId xmlns:p14="http://schemas.microsoft.com/office/powerpoint/2010/main" val="1297784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6172"/>
            <a:ext cx="9144000" cy="690648"/>
          </a:xfrm>
        </p:spPr>
        <p:txBody>
          <a:bodyPr>
            <a:noAutofit/>
          </a:bodyPr>
          <a:lstStyle/>
          <a:p>
            <a:r>
              <a:rPr lang="ja-JP" altLang="en-US" sz="3600" b="1" dirty="0" smtClean="0"/>
              <a:t>コピペ</a:t>
            </a:r>
            <a:r>
              <a:rPr lang="ja-JP" altLang="en-US" sz="3600" dirty="0" smtClean="0"/>
              <a:t>と</a:t>
            </a:r>
            <a:r>
              <a:rPr lang="ja-JP" altLang="en-US" sz="3600" dirty="0"/>
              <a:t>類似度が高い</a:t>
            </a:r>
            <a:r>
              <a:rPr lang="en-US" altLang="ja-JP" sz="3600" dirty="0"/>
              <a:t/>
            </a:r>
            <a:br>
              <a:rPr lang="en-US" altLang="ja-JP" sz="3600" dirty="0"/>
            </a:br>
            <a:r>
              <a:rPr lang="en-US" altLang="ja-JP" sz="3600" dirty="0"/>
              <a:t>10</a:t>
            </a:r>
            <a:r>
              <a:rPr lang="ja-JP" altLang="en-US" sz="3600" dirty="0"/>
              <a:t>単語</a:t>
            </a:r>
            <a:endParaRPr kumimoji="1" lang="ja-JP" altLang="en-US" sz="3600" dirty="0"/>
          </a:p>
        </p:txBody>
      </p:sp>
      <p:sp>
        <p:nvSpPr>
          <p:cNvPr id="4" name="テキスト プレースホルダー 3"/>
          <p:cNvSpPr>
            <a:spLocks noGrp="1"/>
          </p:cNvSpPr>
          <p:nvPr>
            <p:ph type="body" sz="quarter" idx="11"/>
          </p:nvPr>
        </p:nvSpPr>
        <p:spPr/>
        <p:txBody>
          <a:bodyPr/>
          <a:lstStyle/>
          <a:p>
            <a:r>
              <a:rPr kumimoji="1" lang="en-US" altLang="ja-JP" b="1" dirty="0" smtClean="0"/>
              <a:t>Word2Vec</a:t>
            </a:r>
            <a:r>
              <a:rPr kumimoji="1" lang="ja-JP" altLang="en-US" b="1" dirty="0" smtClean="0"/>
              <a:t>の結果</a:t>
            </a:r>
            <a:endParaRPr kumimoji="1" lang="ja-JP" altLang="en-US" b="1" dirty="0"/>
          </a:p>
        </p:txBody>
      </p:sp>
      <p:graphicFrame>
        <p:nvGraphicFramePr>
          <p:cNvPr id="5" name="表 4"/>
          <p:cNvGraphicFramePr>
            <a:graphicFrameLocks noGrp="1"/>
          </p:cNvGraphicFramePr>
          <p:nvPr>
            <p:extLst>
              <p:ext uri="{D42A27DB-BD31-4B8C-83A1-F6EECF244321}">
                <p14:modId xmlns:p14="http://schemas.microsoft.com/office/powerpoint/2010/main" val="1466500433"/>
              </p:ext>
            </p:extLst>
          </p:nvPr>
        </p:nvGraphicFramePr>
        <p:xfrm>
          <a:off x="172740" y="1499000"/>
          <a:ext cx="3840040" cy="4940703"/>
        </p:xfrm>
        <a:graphic>
          <a:graphicData uri="http://schemas.openxmlformats.org/drawingml/2006/table">
            <a:tbl>
              <a:tblPr firstRow="1" bandRow="1">
                <a:tableStyleId>{2D5ABB26-0587-4C30-8999-92F81FD0307C}</a:tableStyleId>
              </a:tblPr>
              <a:tblGrid>
                <a:gridCol w="1890328">
                  <a:extLst>
                    <a:ext uri="{9D8B030D-6E8A-4147-A177-3AD203B41FA5}">
                      <a16:colId xmlns="" xmlns:a16="http://schemas.microsoft.com/office/drawing/2014/main" val="407536794"/>
                    </a:ext>
                  </a:extLst>
                </a:gridCol>
                <a:gridCol w="1949712">
                  <a:extLst>
                    <a:ext uri="{9D8B030D-6E8A-4147-A177-3AD203B41FA5}">
                      <a16:colId xmlns="" xmlns:a16="http://schemas.microsoft.com/office/drawing/2014/main" val="3931850373"/>
                    </a:ext>
                  </a:extLst>
                </a:gridCol>
              </a:tblGrid>
              <a:tr h="432753">
                <a:tc>
                  <a:txBody>
                    <a:bodyPr/>
                    <a:lstStyle/>
                    <a:p>
                      <a:r>
                        <a:rPr kumimoji="1" lang="ja-JP" altLang="en-US" b="1" dirty="0" smtClean="0"/>
                        <a:t>単語名</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b="1" dirty="0" smtClean="0"/>
                        <a:t>コサイン類似度</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657022769"/>
                  </a:ext>
                </a:extLst>
              </a:tr>
              <a:tr h="405846">
                <a:tc>
                  <a:txBody>
                    <a:bodyPr/>
                    <a:lstStyle/>
                    <a:p>
                      <a:r>
                        <a:rPr kumimoji="1" lang="ja-JP" altLang="en-US" dirty="0" smtClean="0"/>
                        <a:t>推奨</a:t>
                      </a:r>
                      <a:endParaRPr kumimoji="1" lang="ja-JP" altLang="en-US" dirty="0"/>
                    </a:p>
                  </a:txBody>
                  <a:tcPr>
                    <a:lnT w="12700" cap="flat" cmpd="sng" algn="ctr">
                      <a:solidFill>
                        <a:schemeClr val="tx1"/>
                      </a:solidFill>
                      <a:prstDash val="solid"/>
                      <a:round/>
                      <a:headEnd type="none" w="med" len="med"/>
                      <a:tailEnd type="none" w="med" len="med"/>
                    </a:lnT>
                  </a:tcPr>
                </a:tc>
                <a:tc>
                  <a:txBody>
                    <a:bodyPr/>
                    <a:lstStyle/>
                    <a:p>
                      <a:r>
                        <a:rPr kumimoji="1" lang="en-US" altLang="ja-JP" dirty="0" smtClean="0"/>
                        <a:t>0.68</a:t>
                      </a:r>
                      <a:endParaRPr kumimoji="1" lang="ja-JP" altLang="en-US" dirty="0"/>
                    </a:p>
                  </a:txBody>
                  <a:tcP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561776525"/>
                  </a:ext>
                </a:extLst>
              </a:tr>
              <a:tr h="432753">
                <a:tc>
                  <a:txBody>
                    <a:bodyPr/>
                    <a:lstStyle/>
                    <a:p>
                      <a:r>
                        <a:rPr kumimoji="1" lang="ja-JP" altLang="en-US" dirty="0" smtClean="0"/>
                        <a:t>疑う</a:t>
                      </a:r>
                      <a:endParaRPr kumimoji="1" lang="ja-JP" altLang="en-US" dirty="0"/>
                    </a:p>
                  </a:txBody>
                  <a:tcPr/>
                </a:tc>
                <a:tc>
                  <a:txBody>
                    <a:bodyPr/>
                    <a:lstStyle/>
                    <a:p>
                      <a:r>
                        <a:rPr kumimoji="1" lang="en-US" altLang="ja-JP" dirty="0" smtClean="0"/>
                        <a:t>0.65</a:t>
                      </a:r>
                      <a:endParaRPr kumimoji="1" lang="ja-JP" altLang="en-US" dirty="0"/>
                    </a:p>
                  </a:txBody>
                  <a:tcPr/>
                </a:tc>
                <a:extLst>
                  <a:ext uri="{0D108BD9-81ED-4DB2-BD59-A6C34878D82A}">
                    <a16:rowId xmlns="" xmlns:a16="http://schemas.microsoft.com/office/drawing/2014/main" val="3212194432"/>
                  </a:ext>
                </a:extLst>
              </a:tr>
              <a:tr h="432753">
                <a:tc>
                  <a:txBody>
                    <a:bodyPr/>
                    <a:lstStyle/>
                    <a:p>
                      <a:r>
                        <a:rPr kumimoji="1" lang="ja-JP" altLang="en-US" dirty="0" smtClean="0"/>
                        <a:t>例示</a:t>
                      </a:r>
                      <a:endParaRPr kumimoji="1" lang="ja-JP" altLang="en-US" dirty="0"/>
                    </a:p>
                  </a:txBody>
                  <a:tcPr/>
                </a:tc>
                <a:tc>
                  <a:txBody>
                    <a:bodyPr/>
                    <a:lstStyle/>
                    <a:p>
                      <a:r>
                        <a:rPr kumimoji="1" lang="en-US" altLang="ja-JP" dirty="0" smtClean="0"/>
                        <a:t>0.63</a:t>
                      </a:r>
                      <a:endParaRPr kumimoji="1" lang="ja-JP" altLang="en-US" dirty="0"/>
                    </a:p>
                  </a:txBody>
                  <a:tcPr/>
                </a:tc>
                <a:extLst>
                  <a:ext uri="{0D108BD9-81ED-4DB2-BD59-A6C34878D82A}">
                    <a16:rowId xmlns="" xmlns:a16="http://schemas.microsoft.com/office/drawing/2014/main" val="4270061812"/>
                  </a:ext>
                </a:extLst>
              </a:tr>
              <a:tr h="432753">
                <a:tc>
                  <a:txBody>
                    <a:bodyPr/>
                    <a:lstStyle/>
                    <a:p>
                      <a:r>
                        <a:rPr kumimoji="1" lang="ja-JP" altLang="en-US" dirty="0" smtClean="0"/>
                        <a:t>指南</a:t>
                      </a:r>
                      <a:endParaRPr kumimoji="1" lang="ja-JP" altLang="en-US" dirty="0"/>
                    </a:p>
                  </a:txBody>
                  <a:tcPr/>
                </a:tc>
                <a:tc>
                  <a:txBody>
                    <a:bodyPr/>
                    <a:lstStyle/>
                    <a:p>
                      <a:r>
                        <a:rPr kumimoji="1" lang="en-US" altLang="ja-JP" dirty="0" smtClean="0"/>
                        <a:t>0.61</a:t>
                      </a:r>
                      <a:endParaRPr kumimoji="1" lang="ja-JP" altLang="en-US" dirty="0"/>
                    </a:p>
                  </a:txBody>
                  <a:tcPr/>
                </a:tc>
              </a:tr>
              <a:tr h="432753">
                <a:tc>
                  <a:txBody>
                    <a:bodyPr/>
                    <a:lstStyle/>
                    <a:p>
                      <a:r>
                        <a:rPr kumimoji="1" lang="ja-JP" altLang="en-US" dirty="0" smtClean="0"/>
                        <a:t>コピペチェック</a:t>
                      </a:r>
                      <a:endParaRPr kumimoji="1" lang="ja-JP" altLang="en-US" dirty="0"/>
                    </a:p>
                  </a:txBody>
                  <a:tcPr/>
                </a:tc>
                <a:tc>
                  <a:txBody>
                    <a:bodyPr/>
                    <a:lstStyle/>
                    <a:p>
                      <a:r>
                        <a:rPr kumimoji="1" lang="en-US" altLang="ja-JP" dirty="0" smtClean="0"/>
                        <a:t>0.61</a:t>
                      </a:r>
                      <a:endParaRPr kumimoji="1" lang="ja-JP" altLang="en-US" dirty="0"/>
                    </a:p>
                  </a:txBody>
                  <a:tcPr/>
                </a:tc>
              </a:tr>
              <a:tr h="432753">
                <a:tc>
                  <a:txBody>
                    <a:bodyPr/>
                    <a:lstStyle/>
                    <a:p>
                      <a:r>
                        <a:rPr kumimoji="1" lang="ja-JP" altLang="en-US" dirty="0" smtClean="0"/>
                        <a:t>重複</a:t>
                      </a:r>
                      <a:endParaRPr kumimoji="1" lang="ja-JP" altLang="en-US" dirty="0"/>
                    </a:p>
                  </a:txBody>
                  <a:tcPr/>
                </a:tc>
                <a:tc>
                  <a:txBody>
                    <a:bodyPr/>
                    <a:lstStyle/>
                    <a:p>
                      <a:r>
                        <a:rPr kumimoji="1" lang="en-US" altLang="ja-JP" dirty="0" smtClean="0"/>
                        <a:t>0.61</a:t>
                      </a:r>
                      <a:endParaRPr kumimoji="1" lang="ja-JP" altLang="en-US" dirty="0"/>
                    </a:p>
                  </a:txBody>
                  <a:tcPr/>
                </a:tc>
              </a:tr>
              <a:tr h="432753">
                <a:tc>
                  <a:txBody>
                    <a:bodyPr/>
                    <a:lstStyle/>
                    <a:p>
                      <a:r>
                        <a:rPr kumimoji="1" lang="ja-JP" altLang="en-US" dirty="0" smtClean="0"/>
                        <a:t>判明</a:t>
                      </a:r>
                      <a:endParaRPr kumimoji="1" lang="ja-JP" altLang="en-US" dirty="0"/>
                    </a:p>
                  </a:txBody>
                  <a:tcPr/>
                </a:tc>
                <a:tc>
                  <a:txBody>
                    <a:bodyPr/>
                    <a:lstStyle/>
                    <a:p>
                      <a:r>
                        <a:rPr kumimoji="1" lang="en-US" altLang="ja-JP" dirty="0" smtClean="0"/>
                        <a:t>0.61</a:t>
                      </a:r>
                      <a:endParaRPr kumimoji="1" lang="ja-JP" altLang="en-US" dirty="0"/>
                    </a:p>
                  </a:txBody>
                  <a:tcPr/>
                </a:tc>
              </a:tr>
              <a:tr h="432753">
                <a:tc>
                  <a:txBody>
                    <a:bodyPr/>
                    <a:lstStyle/>
                    <a:p>
                      <a:r>
                        <a:rPr kumimoji="1" lang="ja-JP" altLang="en-US" dirty="0" smtClean="0"/>
                        <a:t>判定</a:t>
                      </a:r>
                      <a:endParaRPr kumimoji="1" lang="ja-JP" altLang="en-US" dirty="0"/>
                    </a:p>
                  </a:txBody>
                  <a:tcPr/>
                </a:tc>
                <a:tc>
                  <a:txBody>
                    <a:bodyPr/>
                    <a:lstStyle/>
                    <a:p>
                      <a:r>
                        <a:rPr kumimoji="1" lang="en-US" altLang="ja-JP" dirty="0" smtClean="0"/>
                        <a:t>0.58</a:t>
                      </a:r>
                      <a:endParaRPr kumimoji="1" lang="ja-JP" altLang="en-US" dirty="0"/>
                    </a:p>
                  </a:txBody>
                  <a:tcPr/>
                </a:tc>
              </a:tr>
              <a:tr h="432753">
                <a:tc>
                  <a:txBody>
                    <a:bodyPr/>
                    <a:lstStyle/>
                    <a:p>
                      <a:r>
                        <a:rPr kumimoji="1" lang="ja-JP" altLang="en-US" dirty="0" smtClean="0"/>
                        <a:t>コピペチェックツール</a:t>
                      </a:r>
                      <a:endParaRPr kumimoji="1" lang="ja-JP" altLang="en-US" dirty="0"/>
                    </a:p>
                  </a:txBody>
                  <a:tcPr/>
                </a:tc>
                <a:tc>
                  <a:txBody>
                    <a:bodyPr/>
                    <a:lstStyle/>
                    <a:p>
                      <a:r>
                        <a:rPr kumimoji="1" lang="en-US" altLang="ja-JP" dirty="0" smtClean="0"/>
                        <a:t>0.58</a:t>
                      </a:r>
                      <a:endParaRPr kumimoji="1" lang="ja-JP" altLang="en-US" dirty="0"/>
                    </a:p>
                  </a:txBody>
                  <a:tcPr/>
                </a:tc>
              </a:tr>
              <a:tr h="432753">
                <a:tc>
                  <a:txBody>
                    <a:bodyPr/>
                    <a:lstStyle/>
                    <a:p>
                      <a:r>
                        <a:rPr kumimoji="1" lang="ja-JP" altLang="en-US" dirty="0" smtClean="0"/>
                        <a:t>有無</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smtClean="0"/>
                        <a:t>0.57</a:t>
                      </a:r>
                      <a:endParaRPr kumimoji="1" lang="ja-JP" altLang="en-US" dirty="0"/>
                    </a:p>
                  </a:txBody>
                  <a:tcPr>
                    <a:lnB w="12700" cap="flat" cmpd="sng" algn="ctr">
                      <a:solidFill>
                        <a:schemeClr val="tx1"/>
                      </a:solidFill>
                      <a:prstDash val="solid"/>
                      <a:round/>
                      <a:headEnd type="none" w="med" len="med"/>
                      <a:tailEnd type="none" w="med" len="med"/>
                    </a:lnB>
                  </a:tcPr>
                </a:tc>
              </a:tr>
            </a:tbl>
          </a:graphicData>
        </a:graphic>
      </p:graphicFrame>
      <p:sp>
        <p:nvSpPr>
          <p:cNvPr id="3" name="テキスト ボックス 2"/>
          <p:cNvSpPr txBox="1"/>
          <p:nvPr/>
        </p:nvSpPr>
        <p:spPr>
          <a:xfrm>
            <a:off x="782697" y="1002261"/>
            <a:ext cx="2236879" cy="496739"/>
          </a:xfrm>
          <a:prstGeom prst="rect">
            <a:avLst/>
          </a:prstGeom>
          <a:noFill/>
        </p:spPr>
        <p:txBody>
          <a:bodyPr wrap="square" rtlCol="0">
            <a:spAutoFit/>
          </a:bodyPr>
          <a:lstStyle/>
          <a:p>
            <a:pPr marL="342891" marR="0" lvl="0" indent="-342891" algn="ctr"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b="1" dirty="0" smtClean="0">
                <a:latin typeface="+mn-ea"/>
                <a:cs typeface="Meiryo" charset="-128"/>
              </a:rPr>
              <a:t>コピペ</a:t>
            </a:r>
            <a:endParaRPr kumimoji="1" lang="ja-JP" altLang="en-US" sz="2400" b="1" dirty="0" smtClean="0">
              <a:latin typeface="+mn-ea"/>
              <a:ea typeface="+mn-ea"/>
              <a:cs typeface="Meiryo" charset="-128"/>
            </a:endParaRPr>
          </a:p>
        </p:txBody>
      </p:sp>
      <p:sp>
        <p:nvSpPr>
          <p:cNvPr id="10" name="テキスト ボックス 9"/>
          <p:cNvSpPr txBox="1"/>
          <p:nvPr/>
        </p:nvSpPr>
        <p:spPr>
          <a:xfrm>
            <a:off x="4330175" y="1617434"/>
            <a:ext cx="4148807" cy="4733604"/>
          </a:xfrm>
          <a:prstGeom prst="rect">
            <a:avLst/>
          </a:prstGeom>
          <a:noFill/>
        </p:spPr>
        <p:txBody>
          <a:bodyPr wrap="square" rtlCol="0">
            <a:spAutoFit/>
          </a:bodyPr>
          <a:lstStyle/>
          <a:p>
            <a:pPr marL="342891" indent="-342891">
              <a:lnSpc>
                <a:spcPct val="130000"/>
              </a:lnSpc>
              <a:buFont typeface="Wingdings" charset="2"/>
              <a:buChar char="u"/>
            </a:pPr>
            <a:r>
              <a:rPr kumimoji="1" lang="ja-JP" altLang="en-US" dirty="0" smtClean="0">
                <a:latin typeface="+mn-ea"/>
                <a:cs typeface="Meiryo" charset="-128"/>
              </a:rPr>
              <a:t>本来コピペと類似度が高く</a:t>
            </a:r>
            <a:r>
              <a:rPr kumimoji="1" lang="en-US" altLang="ja-JP" dirty="0" smtClean="0">
                <a:latin typeface="+mn-ea"/>
                <a:cs typeface="Meiryo" charset="-128"/>
              </a:rPr>
              <a:t>(</a:t>
            </a:r>
            <a:r>
              <a:rPr kumimoji="1" lang="ja-JP" altLang="en-US" dirty="0" smtClean="0">
                <a:latin typeface="+mn-ea"/>
                <a:cs typeface="Meiryo" charset="-128"/>
              </a:rPr>
              <a:t>同じような文脈で登場</a:t>
            </a:r>
            <a:r>
              <a:rPr kumimoji="1" lang="en-US" altLang="ja-JP" dirty="0" smtClean="0">
                <a:latin typeface="+mn-ea"/>
                <a:cs typeface="Meiryo" charset="-128"/>
              </a:rPr>
              <a:t>)</a:t>
            </a:r>
            <a:r>
              <a:rPr kumimoji="1" lang="ja-JP" altLang="en-US" dirty="0" smtClean="0">
                <a:latin typeface="+mn-ea"/>
                <a:cs typeface="Meiryo" charset="-128"/>
              </a:rPr>
              <a:t>するべきではない単語が割りと出現する</a:t>
            </a:r>
            <a:endParaRPr kumimoji="1" lang="en-US" altLang="ja-JP" dirty="0">
              <a:latin typeface="+mn-ea"/>
              <a:cs typeface="Meiryo" charset="-128"/>
            </a:endParaRPr>
          </a:p>
          <a:p>
            <a:pPr marL="800091" lvl="1" indent="-342891">
              <a:lnSpc>
                <a:spcPct val="130000"/>
              </a:lnSpc>
              <a:buFont typeface="Wingdings" charset="2"/>
              <a:buChar char="ü"/>
            </a:pPr>
            <a:r>
              <a:rPr kumimoji="1" lang="ja-JP" altLang="en-US" b="1" dirty="0" smtClean="0">
                <a:latin typeface="+mn-ea"/>
                <a:cs typeface="Meiryo" charset="-128"/>
              </a:rPr>
              <a:t>推奨</a:t>
            </a:r>
            <a:r>
              <a:rPr kumimoji="1" lang="en-US" altLang="ja-JP" b="1" dirty="0" smtClean="0">
                <a:latin typeface="+mn-ea"/>
                <a:cs typeface="Meiryo" charset="-128"/>
              </a:rPr>
              <a:t>,</a:t>
            </a:r>
            <a:r>
              <a:rPr kumimoji="1" lang="ja-JP" altLang="en-US" b="1" dirty="0" smtClean="0">
                <a:latin typeface="+mn-ea"/>
                <a:cs typeface="Meiryo" charset="-128"/>
              </a:rPr>
              <a:t>指南</a:t>
            </a:r>
            <a:endParaRPr kumimoji="1" lang="en-US" altLang="ja-JP" b="1" dirty="0" smtClean="0">
              <a:latin typeface="+mn-ea"/>
              <a:cs typeface="Meiryo" charset="-128"/>
            </a:endParaRPr>
          </a:p>
          <a:p>
            <a:pPr marL="800091" lvl="1" indent="-342891">
              <a:lnSpc>
                <a:spcPct val="130000"/>
              </a:lnSpc>
              <a:buFont typeface="Wingdings" charset="2"/>
              <a:buChar char="ü"/>
            </a:pPr>
            <a:r>
              <a:rPr kumimoji="1" lang="ja-JP" altLang="en-US" sz="1600" dirty="0" smtClean="0">
                <a:latin typeface="+mn-ea"/>
                <a:cs typeface="Meiryo" charset="-128"/>
              </a:rPr>
              <a:t>「</a:t>
            </a:r>
            <a:r>
              <a:rPr kumimoji="1" lang="en-US" altLang="ja-JP" sz="1600" dirty="0" err="1" smtClean="0">
                <a:latin typeface="+mn-ea"/>
                <a:cs typeface="Meiryo" charset="-128"/>
              </a:rPr>
              <a:t>DeNa</a:t>
            </a:r>
            <a:r>
              <a:rPr kumimoji="1" lang="ja-JP" altLang="en-US" sz="1600" dirty="0" smtClean="0">
                <a:latin typeface="+mn-ea"/>
                <a:cs typeface="Meiryo" charset="-128"/>
              </a:rPr>
              <a:t>が運営する</a:t>
            </a:r>
            <a:r>
              <a:rPr kumimoji="1" lang="en-US" altLang="ja-JP" sz="1600" dirty="0" smtClean="0">
                <a:latin typeface="+mn-ea"/>
                <a:cs typeface="Meiryo" charset="-128"/>
              </a:rPr>
              <a:t>10</a:t>
            </a:r>
            <a:r>
              <a:rPr kumimoji="1" lang="ja-JP" altLang="en-US" sz="1600" dirty="0" smtClean="0">
                <a:latin typeface="+mn-ea"/>
                <a:cs typeface="Meiryo" charset="-128"/>
              </a:rPr>
              <a:t>サイトの内の多くは、特にコピペに関し、外部向けのマニュアルにおいて、単にコピペを禁止する旨を明記していた。他方で、</a:t>
            </a:r>
            <a:r>
              <a:rPr kumimoji="1" lang="en-US" altLang="ja-JP" sz="1600" dirty="0" smtClean="0">
                <a:latin typeface="+mn-ea"/>
                <a:cs typeface="Meiryo" charset="-128"/>
              </a:rPr>
              <a:t>CAFY</a:t>
            </a:r>
            <a:r>
              <a:rPr kumimoji="1" lang="ja-JP" altLang="en-US" sz="1600" dirty="0" smtClean="0">
                <a:latin typeface="+mn-ea"/>
                <a:cs typeface="Meiryo" charset="-128"/>
              </a:rPr>
              <a:t>及び</a:t>
            </a:r>
            <a:r>
              <a:rPr kumimoji="1" lang="en-US" altLang="ja-JP" sz="1600" dirty="0" smtClean="0">
                <a:latin typeface="+mn-ea"/>
                <a:cs typeface="Meiryo" charset="-128"/>
              </a:rPr>
              <a:t>WELQ</a:t>
            </a:r>
            <a:r>
              <a:rPr kumimoji="1" lang="ja-JP" altLang="en-US" sz="1600" dirty="0" smtClean="0">
                <a:latin typeface="+mn-ea"/>
                <a:cs typeface="Meiryo" charset="-128"/>
              </a:rPr>
              <a:t>のマニュアルは</a:t>
            </a:r>
            <a:r>
              <a:rPr kumimoji="1" lang="en-US" altLang="ja-JP" sz="1600" dirty="0" smtClean="0">
                <a:latin typeface="+mn-ea"/>
                <a:cs typeface="Meiryo" charset="-128"/>
              </a:rPr>
              <a:t>(</a:t>
            </a:r>
            <a:r>
              <a:rPr kumimoji="1" lang="ja-JP" altLang="en-US" sz="1600" dirty="0" smtClean="0">
                <a:latin typeface="+mn-ea"/>
                <a:cs typeface="Meiryo" charset="-128"/>
              </a:rPr>
              <a:t>中略</a:t>
            </a:r>
            <a:r>
              <a:rPr kumimoji="1" lang="en-US" altLang="ja-JP" sz="1600" dirty="0" smtClean="0">
                <a:latin typeface="+mn-ea"/>
                <a:cs typeface="Meiryo" charset="-128"/>
              </a:rPr>
              <a:t>)</a:t>
            </a:r>
            <a:r>
              <a:rPr kumimoji="1" lang="ja-JP" altLang="en-US" sz="1600" b="1" dirty="0" smtClean="0">
                <a:latin typeface="+mn-ea"/>
                <a:cs typeface="Meiryo" charset="-128"/>
              </a:rPr>
              <a:t>他のウェブサイトの記事中の文章を無断利用するための方法を指南し、コピペを推奨するものとの印象を与える余地を与えるものであった</a:t>
            </a:r>
            <a:r>
              <a:rPr kumimoji="1" lang="ja-JP" altLang="en-US" sz="1600" dirty="0" smtClean="0">
                <a:latin typeface="+mn-ea"/>
                <a:cs typeface="Meiryo" charset="-128"/>
              </a:rPr>
              <a:t>」</a:t>
            </a:r>
            <a:r>
              <a:rPr kumimoji="1" lang="en-US" altLang="ja-JP" sz="1600" dirty="0" smtClean="0">
                <a:latin typeface="+mn-ea"/>
                <a:cs typeface="Meiryo" charset="-128"/>
              </a:rPr>
              <a:t>(p.248)</a:t>
            </a:r>
            <a:endParaRPr kumimoji="1" lang="en-US" altLang="ja-JP" sz="1600" dirty="0" smtClean="0">
              <a:latin typeface="+mn-ea"/>
              <a:cs typeface="Meiryo" charset="-128"/>
            </a:endParaRPr>
          </a:p>
        </p:txBody>
      </p:sp>
    </p:spTree>
    <p:extLst>
      <p:ext uri="{BB962C8B-B14F-4D97-AF65-F5344CB8AC3E}">
        <p14:creationId xmlns:p14="http://schemas.microsoft.com/office/powerpoint/2010/main" val="1828750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t>t-SNE</a:t>
            </a:r>
            <a:r>
              <a:rPr lang="ja-JP" altLang="en-US" dirty="0" smtClean="0"/>
              <a:t>による可視化</a:t>
            </a:r>
            <a:endParaRPr kumimoji="1" lang="ja-JP" altLang="en-US" dirty="0"/>
          </a:p>
        </p:txBody>
      </p:sp>
      <p:sp>
        <p:nvSpPr>
          <p:cNvPr id="4" name="テキスト プレースホルダー 3"/>
          <p:cNvSpPr>
            <a:spLocks noGrp="1"/>
          </p:cNvSpPr>
          <p:nvPr>
            <p:ph type="body" sz="quarter" idx="11"/>
          </p:nvPr>
        </p:nvSpPr>
        <p:spPr/>
        <p:txBody>
          <a:bodyPr/>
          <a:lstStyle/>
          <a:p>
            <a:r>
              <a:rPr kumimoji="1" lang="en-US" altLang="ja-JP" b="1" dirty="0" smtClean="0"/>
              <a:t>Word2Vec</a:t>
            </a:r>
            <a:r>
              <a:rPr kumimoji="1" lang="ja-JP" altLang="en-US" b="1" dirty="0" smtClean="0"/>
              <a:t>の結果</a:t>
            </a:r>
            <a:endParaRPr kumimoji="1" lang="ja-JP" altLang="en-US" b="1"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578" y="1057984"/>
            <a:ext cx="8132672" cy="5130036"/>
          </a:xfrm>
          <a:prstGeom prst="rect">
            <a:avLst/>
          </a:prstGeom>
        </p:spPr>
      </p:pic>
      <p:sp>
        <p:nvSpPr>
          <p:cNvPr id="6" name="テキスト ボックス 5"/>
          <p:cNvSpPr txBox="1"/>
          <p:nvPr/>
        </p:nvSpPr>
        <p:spPr>
          <a:xfrm>
            <a:off x="362737" y="1133554"/>
            <a:ext cx="2320007" cy="572464"/>
          </a:xfrm>
          <a:prstGeom prst="rect">
            <a:avLst/>
          </a:prstGeom>
          <a:solidFill>
            <a:schemeClr val="bg1"/>
          </a:solid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dirty="0">
                <a:latin typeface="+mn-ea"/>
                <a:cs typeface="Meiryo" charset="-128"/>
                <a:hlinkClick r:id="rId3"/>
              </a:rPr>
              <a:t>デモ</a:t>
            </a:r>
            <a:r>
              <a:rPr kumimoji="1" lang="ja-JP" altLang="en-US" sz="2400" dirty="0">
                <a:latin typeface="+mn-ea"/>
                <a:cs typeface="Meiryo" charset="-128"/>
              </a:rPr>
              <a:t>が見れます</a:t>
            </a:r>
            <a:endParaRPr kumimoji="1" lang="ja-JP" altLang="en-US" sz="2400" dirty="0">
              <a:latin typeface="+mn-ea"/>
              <a:ea typeface="+mn-ea"/>
              <a:cs typeface="Meiryo" charset="-128"/>
            </a:endParaRPr>
          </a:p>
        </p:txBody>
      </p:sp>
    </p:spTree>
    <p:extLst>
      <p:ext uri="{BB962C8B-B14F-4D97-AF65-F5344CB8AC3E}">
        <p14:creationId xmlns:p14="http://schemas.microsoft.com/office/powerpoint/2010/main" val="1257503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全体に広がるクラスター</a:t>
            </a:r>
            <a:endParaRPr kumimoji="1" lang="ja-JP" altLang="en-US" dirty="0"/>
          </a:p>
        </p:txBody>
      </p:sp>
      <p:sp>
        <p:nvSpPr>
          <p:cNvPr id="4" name="テキスト プレースホルダー 3"/>
          <p:cNvSpPr>
            <a:spLocks noGrp="1"/>
          </p:cNvSpPr>
          <p:nvPr>
            <p:ph type="body" sz="quarter" idx="11"/>
          </p:nvPr>
        </p:nvSpPr>
        <p:spPr/>
        <p:txBody>
          <a:bodyPr/>
          <a:lstStyle/>
          <a:p>
            <a:r>
              <a:rPr kumimoji="1" lang="en-US" altLang="ja-JP" b="1" dirty="0" smtClean="0"/>
              <a:t>Word2Vec</a:t>
            </a:r>
            <a:r>
              <a:rPr kumimoji="1" lang="ja-JP" altLang="en-US" b="1" dirty="0" smtClean="0"/>
              <a:t>の結果</a:t>
            </a:r>
            <a:endParaRPr kumimoji="1" lang="ja-JP" altLang="en-US" b="1"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578" y="1057984"/>
            <a:ext cx="8132672" cy="5130036"/>
          </a:xfrm>
          <a:prstGeom prst="rect">
            <a:avLst/>
          </a:prstGeom>
        </p:spPr>
      </p:pic>
      <p:sp>
        <p:nvSpPr>
          <p:cNvPr id="3" name="円/楕円 2"/>
          <p:cNvSpPr/>
          <p:nvPr/>
        </p:nvSpPr>
        <p:spPr>
          <a:xfrm>
            <a:off x="1677660" y="1670102"/>
            <a:ext cx="5093434" cy="38843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604841" y="4111022"/>
            <a:ext cx="2539159" cy="1932837"/>
          </a:xfrm>
          <a:prstGeom prst="rect">
            <a:avLst/>
          </a:prstGeom>
          <a:solidFill>
            <a:schemeClr val="bg1"/>
          </a:solid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1600" dirty="0" smtClean="0">
                <a:latin typeface="+mn-ea"/>
                <a:cs typeface="Meiryo" charset="-128"/>
              </a:rPr>
              <a:t>大体広く分布している</a:t>
            </a:r>
            <a:endParaRPr kumimoji="1" lang="en-US" altLang="ja-JP" sz="1600" dirty="0" smtClean="0">
              <a:latin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sz="1600" b="1" dirty="0" smtClean="0">
                <a:solidFill>
                  <a:schemeClr val="accent1">
                    <a:lumMod val="60000"/>
                    <a:lumOff val="40000"/>
                  </a:schemeClr>
                </a:solidFill>
                <a:latin typeface="+mn-ea"/>
                <a:cs typeface="Meiryo" charset="-128"/>
              </a:rPr>
              <a:t>a.</a:t>
            </a:r>
            <a:r>
              <a:rPr kumimoji="1" lang="ja-JP" altLang="en-US" sz="1600" b="1" dirty="0" smtClean="0">
                <a:solidFill>
                  <a:schemeClr val="accent1">
                    <a:lumMod val="60000"/>
                    <a:lumOff val="40000"/>
                  </a:schemeClr>
                </a:solidFill>
                <a:latin typeface="+mn-ea"/>
                <a:cs typeface="Meiryo" charset="-128"/>
              </a:rPr>
              <a:t>記事</a:t>
            </a:r>
            <a:r>
              <a:rPr kumimoji="1" lang="ja-JP" altLang="en-US" sz="1600" b="1" dirty="0" smtClean="0">
                <a:solidFill>
                  <a:schemeClr val="accent1">
                    <a:lumMod val="60000"/>
                    <a:lumOff val="40000"/>
                  </a:schemeClr>
                </a:solidFill>
                <a:latin typeface="+mn-ea"/>
                <a:cs typeface="Meiryo" charset="-128"/>
              </a:rPr>
              <a:t>作成</a:t>
            </a:r>
            <a:endParaRPr kumimoji="1" lang="en-US" altLang="ja-JP" sz="1600" b="1" dirty="0" smtClean="0">
              <a:solidFill>
                <a:srgbClr val="D883FF"/>
              </a:solidFill>
              <a:latin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sz="1600" b="1" dirty="0" smtClean="0">
                <a:solidFill>
                  <a:schemeClr val="accent6">
                    <a:lumMod val="60000"/>
                    <a:lumOff val="40000"/>
                  </a:schemeClr>
                </a:solidFill>
                <a:latin typeface="+mn-ea"/>
                <a:cs typeface="Meiryo" charset="-128"/>
              </a:rPr>
              <a:t>c.</a:t>
            </a:r>
            <a:r>
              <a:rPr kumimoji="1" lang="ja-JP" altLang="en-US" sz="1600" b="1" dirty="0" smtClean="0">
                <a:solidFill>
                  <a:schemeClr val="accent6">
                    <a:lumMod val="60000"/>
                    <a:lumOff val="40000"/>
                  </a:schemeClr>
                </a:solidFill>
                <a:latin typeface="+mn-ea"/>
                <a:cs typeface="Meiryo" charset="-128"/>
              </a:rPr>
              <a:t>媒介単語</a:t>
            </a:r>
            <a:endParaRPr kumimoji="1" lang="en-US" altLang="ja-JP" sz="1600" b="1" dirty="0" smtClean="0">
              <a:solidFill>
                <a:schemeClr val="accent6">
                  <a:lumMod val="60000"/>
                  <a:lumOff val="40000"/>
                </a:schemeClr>
              </a:solidFill>
              <a:latin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sz="1600" b="1" dirty="0" smtClean="0">
                <a:solidFill>
                  <a:srgbClr val="CBA883"/>
                </a:solidFill>
                <a:latin typeface="+mn-ea"/>
                <a:cs typeface="Meiryo" charset="-128"/>
              </a:rPr>
              <a:t>j.</a:t>
            </a:r>
            <a:r>
              <a:rPr kumimoji="1" lang="ja-JP" altLang="en-US" sz="1600" b="1" dirty="0" smtClean="0">
                <a:solidFill>
                  <a:srgbClr val="CBA883"/>
                </a:solidFill>
                <a:latin typeface="+mn-ea"/>
                <a:cs typeface="Meiryo" charset="-128"/>
              </a:rPr>
              <a:t>事前確認</a:t>
            </a:r>
            <a:endParaRPr kumimoji="1" lang="en-US" altLang="ja-JP" sz="1600" b="1" dirty="0" smtClean="0">
              <a:solidFill>
                <a:srgbClr val="CBA883"/>
              </a:solidFill>
              <a:latin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sz="1600" b="1" dirty="0" smtClean="0">
                <a:solidFill>
                  <a:srgbClr val="00B050"/>
                </a:solidFill>
                <a:latin typeface="+mn-ea"/>
                <a:cs typeface="Meiryo" charset="-128"/>
              </a:rPr>
              <a:t>l.</a:t>
            </a:r>
            <a:r>
              <a:rPr kumimoji="1" lang="ja-JP" altLang="en-US" sz="1600" b="1" dirty="0" smtClean="0">
                <a:solidFill>
                  <a:srgbClr val="00B050"/>
                </a:solidFill>
                <a:latin typeface="+mn-ea"/>
                <a:cs typeface="Meiryo" charset="-128"/>
              </a:rPr>
              <a:t>その他</a:t>
            </a:r>
            <a:r>
              <a:rPr kumimoji="1" lang="en-US" altLang="ja-JP" sz="1200" b="1" dirty="0" smtClean="0">
                <a:solidFill>
                  <a:srgbClr val="00B050"/>
                </a:solidFill>
                <a:latin typeface="+mn-ea"/>
                <a:cs typeface="Meiryo" charset="-128"/>
              </a:rPr>
              <a:t>(</a:t>
            </a:r>
            <a:r>
              <a:rPr kumimoji="1" lang="ja-JP" altLang="en-US" sz="1200" b="1" dirty="0" smtClean="0">
                <a:solidFill>
                  <a:srgbClr val="00B050"/>
                </a:solidFill>
                <a:latin typeface="+mn-ea"/>
                <a:cs typeface="Meiryo" charset="-128"/>
              </a:rPr>
              <a:t>規模が小さい他のクラスターは全てここ</a:t>
            </a:r>
            <a:r>
              <a:rPr kumimoji="1" lang="en-US" altLang="ja-JP" sz="1200" b="1" dirty="0" smtClean="0">
                <a:solidFill>
                  <a:srgbClr val="00B050"/>
                </a:solidFill>
                <a:latin typeface="+mn-ea"/>
                <a:cs typeface="Meiryo" charset="-128"/>
              </a:rPr>
              <a:t>)</a:t>
            </a:r>
          </a:p>
        </p:txBody>
      </p:sp>
    </p:spTree>
    <p:extLst>
      <p:ext uri="{BB962C8B-B14F-4D97-AF65-F5344CB8AC3E}">
        <p14:creationId xmlns:p14="http://schemas.microsoft.com/office/powerpoint/2010/main" val="424264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dirty="0"/>
              <a:t>調査報告書</a:t>
            </a:r>
            <a:endParaRPr kumimoji="1" lang="en-US" altLang="ja-JP" dirty="0"/>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dirty="0"/>
              <a:t>Bi-Gram Network</a:t>
            </a:r>
            <a:r>
              <a:rPr lang="ja-JP" altLang="en-US" dirty="0"/>
              <a:t>の結果</a:t>
            </a:r>
            <a:endParaRPr lang="en-US" altLang="ja-JP" dirty="0"/>
          </a:p>
          <a:p>
            <a:r>
              <a:rPr lang="en-US" altLang="ja-JP" dirty="0"/>
              <a:t>Word2Vec</a:t>
            </a:r>
            <a:r>
              <a:rPr lang="ja-JP" altLang="en-US" dirty="0"/>
              <a:t>の結果</a:t>
            </a:r>
            <a:endParaRPr lang="en-US" altLang="ja-JP" dirty="0"/>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1395272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全体に広がるクラスター</a:t>
            </a:r>
            <a:endParaRPr kumimoji="1" lang="ja-JP" altLang="en-US" dirty="0"/>
          </a:p>
        </p:txBody>
      </p:sp>
      <p:sp>
        <p:nvSpPr>
          <p:cNvPr id="4" name="テキスト プレースホルダー 3"/>
          <p:cNvSpPr>
            <a:spLocks noGrp="1"/>
          </p:cNvSpPr>
          <p:nvPr>
            <p:ph type="body" sz="quarter" idx="11"/>
          </p:nvPr>
        </p:nvSpPr>
        <p:spPr/>
        <p:txBody>
          <a:bodyPr/>
          <a:lstStyle/>
          <a:p>
            <a:r>
              <a:rPr kumimoji="1" lang="en-US" altLang="ja-JP" b="1" dirty="0" smtClean="0"/>
              <a:t>Word2Vec</a:t>
            </a:r>
            <a:r>
              <a:rPr kumimoji="1" lang="ja-JP" altLang="en-US" b="1" dirty="0" smtClean="0"/>
              <a:t>の結果</a:t>
            </a:r>
            <a:endParaRPr kumimoji="1" lang="ja-JP" altLang="en-US" b="1"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578" y="1057984"/>
            <a:ext cx="8132672" cy="5130036"/>
          </a:xfrm>
          <a:prstGeom prst="rect">
            <a:avLst/>
          </a:prstGeom>
        </p:spPr>
      </p:pic>
      <p:sp>
        <p:nvSpPr>
          <p:cNvPr id="3" name="円/楕円 2"/>
          <p:cNvSpPr/>
          <p:nvPr/>
        </p:nvSpPr>
        <p:spPr>
          <a:xfrm>
            <a:off x="1677660" y="1670102"/>
            <a:ext cx="5093434" cy="38843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604841" y="4111022"/>
            <a:ext cx="2539159" cy="1932837"/>
          </a:xfrm>
          <a:prstGeom prst="rect">
            <a:avLst/>
          </a:prstGeom>
          <a:solidFill>
            <a:schemeClr val="bg1"/>
          </a:solid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1600" dirty="0" smtClean="0">
                <a:latin typeface="+mn-ea"/>
                <a:cs typeface="Meiryo" charset="-128"/>
              </a:rPr>
              <a:t>大体広く分布している</a:t>
            </a:r>
            <a:endParaRPr kumimoji="1" lang="en-US" altLang="ja-JP" sz="1600" dirty="0" smtClean="0">
              <a:latin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sz="1600" b="1" dirty="0" smtClean="0">
                <a:solidFill>
                  <a:schemeClr val="accent1">
                    <a:lumMod val="60000"/>
                    <a:lumOff val="40000"/>
                  </a:schemeClr>
                </a:solidFill>
                <a:latin typeface="+mn-ea"/>
                <a:cs typeface="Meiryo" charset="-128"/>
              </a:rPr>
              <a:t>a.</a:t>
            </a:r>
            <a:r>
              <a:rPr kumimoji="1" lang="ja-JP" altLang="en-US" sz="1600" b="1" dirty="0" smtClean="0">
                <a:solidFill>
                  <a:schemeClr val="accent1">
                    <a:lumMod val="60000"/>
                    <a:lumOff val="40000"/>
                  </a:schemeClr>
                </a:solidFill>
                <a:latin typeface="+mn-ea"/>
                <a:cs typeface="Meiryo" charset="-128"/>
              </a:rPr>
              <a:t>記事作成</a:t>
            </a:r>
            <a:endParaRPr kumimoji="1" lang="en-US" altLang="ja-JP" sz="1600" b="1" dirty="0" smtClean="0">
              <a:solidFill>
                <a:schemeClr val="accent1">
                  <a:lumMod val="60000"/>
                  <a:lumOff val="40000"/>
                </a:schemeClr>
              </a:solidFill>
              <a:latin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sz="1600" b="1" dirty="0" smtClean="0">
                <a:solidFill>
                  <a:schemeClr val="accent6">
                    <a:lumMod val="60000"/>
                    <a:lumOff val="40000"/>
                  </a:schemeClr>
                </a:solidFill>
                <a:latin typeface="+mn-ea"/>
                <a:cs typeface="Meiryo" charset="-128"/>
              </a:rPr>
              <a:t>c</a:t>
            </a:r>
            <a:r>
              <a:rPr kumimoji="1" lang="en-US" altLang="ja-JP" sz="1600" b="1" dirty="0" smtClean="0">
                <a:solidFill>
                  <a:schemeClr val="accent6">
                    <a:lumMod val="60000"/>
                    <a:lumOff val="40000"/>
                  </a:schemeClr>
                </a:solidFill>
                <a:latin typeface="+mn-ea"/>
                <a:cs typeface="Meiryo" charset="-128"/>
              </a:rPr>
              <a:t>.</a:t>
            </a:r>
            <a:r>
              <a:rPr kumimoji="1" lang="ja-JP" altLang="en-US" sz="1600" b="1" dirty="0" smtClean="0">
                <a:solidFill>
                  <a:schemeClr val="accent6">
                    <a:lumMod val="60000"/>
                    <a:lumOff val="40000"/>
                  </a:schemeClr>
                </a:solidFill>
                <a:latin typeface="+mn-ea"/>
                <a:cs typeface="Meiryo" charset="-128"/>
              </a:rPr>
              <a:t>媒介単語</a:t>
            </a:r>
            <a:endParaRPr kumimoji="1" lang="en-US" altLang="ja-JP" sz="1600" b="1" dirty="0" smtClean="0">
              <a:solidFill>
                <a:schemeClr val="accent6">
                  <a:lumMod val="60000"/>
                  <a:lumOff val="40000"/>
                </a:schemeClr>
              </a:solidFill>
              <a:latin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sz="1600" b="1" dirty="0" smtClean="0">
                <a:solidFill>
                  <a:srgbClr val="CBA883"/>
                </a:solidFill>
                <a:latin typeface="+mn-ea"/>
                <a:cs typeface="Meiryo" charset="-128"/>
              </a:rPr>
              <a:t>j.</a:t>
            </a:r>
            <a:r>
              <a:rPr kumimoji="1" lang="ja-JP" altLang="en-US" sz="1600" b="1" dirty="0" smtClean="0">
                <a:solidFill>
                  <a:srgbClr val="CBA883"/>
                </a:solidFill>
                <a:latin typeface="+mn-ea"/>
                <a:cs typeface="Meiryo" charset="-128"/>
              </a:rPr>
              <a:t>事前確認</a:t>
            </a:r>
            <a:endParaRPr kumimoji="1" lang="en-US" altLang="ja-JP" sz="1600" b="1" dirty="0" smtClean="0">
              <a:solidFill>
                <a:srgbClr val="CBA883"/>
              </a:solidFill>
              <a:latin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sz="1600" b="1" dirty="0" smtClean="0">
                <a:solidFill>
                  <a:srgbClr val="00B050"/>
                </a:solidFill>
                <a:latin typeface="+mn-ea"/>
                <a:cs typeface="Meiryo" charset="-128"/>
              </a:rPr>
              <a:t>l.</a:t>
            </a:r>
            <a:r>
              <a:rPr kumimoji="1" lang="ja-JP" altLang="en-US" sz="1600" b="1" dirty="0" smtClean="0">
                <a:solidFill>
                  <a:srgbClr val="00B050"/>
                </a:solidFill>
                <a:latin typeface="+mn-ea"/>
                <a:cs typeface="Meiryo" charset="-128"/>
              </a:rPr>
              <a:t>その他</a:t>
            </a:r>
            <a:r>
              <a:rPr kumimoji="1" lang="en-US" altLang="ja-JP" sz="1200" b="1" dirty="0" smtClean="0">
                <a:solidFill>
                  <a:srgbClr val="00B050"/>
                </a:solidFill>
                <a:latin typeface="+mn-ea"/>
                <a:cs typeface="Meiryo" charset="-128"/>
              </a:rPr>
              <a:t>(</a:t>
            </a:r>
            <a:r>
              <a:rPr kumimoji="1" lang="ja-JP" altLang="en-US" sz="1200" b="1" dirty="0" smtClean="0">
                <a:solidFill>
                  <a:srgbClr val="00B050"/>
                </a:solidFill>
                <a:latin typeface="+mn-ea"/>
                <a:cs typeface="Meiryo" charset="-128"/>
              </a:rPr>
              <a:t>規模が小さい他のクラスターは全てここ</a:t>
            </a:r>
            <a:r>
              <a:rPr kumimoji="1" lang="en-US" altLang="ja-JP" sz="1200" b="1" dirty="0" smtClean="0">
                <a:solidFill>
                  <a:srgbClr val="00B050"/>
                </a:solidFill>
                <a:latin typeface="+mn-ea"/>
                <a:cs typeface="Meiryo" charset="-128"/>
              </a:rPr>
              <a:t>)</a:t>
            </a:r>
          </a:p>
        </p:txBody>
      </p:sp>
      <p:sp>
        <p:nvSpPr>
          <p:cNvPr id="7" name="正方形/長方形 6"/>
          <p:cNvSpPr/>
          <p:nvPr/>
        </p:nvSpPr>
        <p:spPr>
          <a:xfrm>
            <a:off x="1173018" y="2836403"/>
            <a:ext cx="6446982" cy="1274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t>報告書の中でもメインとなる議論を構成する単語によって構成されているクラスターは</a:t>
            </a:r>
            <a:endParaRPr kumimoji="1" lang="en-US" altLang="ja-JP" sz="2400" dirty="0" smtClean="0"/>
          </a:p>
          <a:p>
            <a:pPr algn="ctr"/>
            <a:r>
              <a:rPr kumimoji="1" lang="ja-JP" altLang="en-US" sz="2400" dirty="0" smtClean="0"/>
              <a:t>広く分布していることが読み取れる</a:t>
            </a:r>
            <a:endParaRPr kumimoji="1" lang="ja-JP" altLang="en-US" sz="2400" dirty="0"/>
          </a:p>
        </p:txBody>
      </p:sp>
    </p:spTree>
    <p:extLst>
      <p:ext uri="{BB962C8B-B14F-4D97-AF65-F5344CB8AC3E}">
        <p14:creationId xmlns:p14="http://schemas.microsoft.com/office/powerpoint/2010/main" val="289540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0284"/>
            <a:ext cx="4257964" cy="2702361"/>
          </a:xfrm>
          <a:prstGeom prst="rect">
            <a:avLst/>
          </a:prstGeom>
        </p:spPr>
      </p:pic>
      <p:sp>
        <p:nvSpPr>
          <p:cNvPr id="2" name="タイトル 1"/>
          <p:cNvSpPr>
            <a:spLocks noGrp="1"/>
          </p:cNvSpPr>
          <p:nvPr>
            <p:ph type="title"/>
          </p:nvPr>
        </p:nvSpPr>
        <p:spPr/>
        <p:txBody>
          <a:bodyPr>
            <a:normAutofit fontScale="90000"/>
          </a:bodyPr>
          <a:lstStyle/>
          <a:p>
            <a:r>
              <a:rPr lang="ja-JP" altLang="en-US" dirty="0" smtClean="0"/>
              <a:t>上に偏るクラスター</a:t>
            </a:r>
            <a:endParaRPr kumimoji="1" lang="ja-JP" altLang="en-US" dirty="0"/>
          </a:p>
        </p:txBody>
      </p:sp>
      <p:sp>
        <p:nvSpPr>
          <p:cNvPr id="4" name="テキスト プレースホルダー 3"/>
          <p:cNvSpPr>
            <a:spLocks noGrp="1"/>
          </p:cNvSpPr>
          <p:nvPr>
            <p:ph type="body" sz="quarter" idx="11"/>
          </p:nvPr>
        </p:nvSpPr>
        <p:spPr/>
        <p:txBody>
          <a:bodyPr/>
          <a:lstStyle/>
          <a:p>
            <a:r>
              <a:rPr kumimoji="1" lang="en-US" altLang="ja-JP" b="1" dirty="0" smtClean="0"/>
              <a:t>Word2Vec</a:t>
            </a:r>
            <a:r>
              <a:rPr kumimoji="1" lang="ja-JP" altLang="en-US" b="1" dirty="0" smtClean="0"/>
              <a:t>の結果</a:t>
            </a:r>
            <a:endParaRPr kumimoji="1" lang="ja-JP" altLang="en-US" b="1" dirty="0"/>
          </a:p>
        </p:txBody>
      </p:sp>
      <p:sp>
        <p:nvSpPr>
          <p:cNvPr id="3" name="円/楕円 2"/>
          <p:cNvSpPr/>
          <p:nvPr/>
        </p:nvSpPr>
        <p:spPr>
          <a:xfrm rot="4923153">
            <a:off x="1623789" y="1195968"/>
            <a:ext cx="926514" cy="1422236"/>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737418" y="3969495"/>
            <a:ext cx="3676910" cy="2252924"/>
          </a:xfrm>
          <a:prstGeom prst="rect">
            <a:avLst/>
          </a:prstGeom>
          <a:solidFill>
            <a:schemeClr val="bg1"/>
          </a:solidFill>
        </p:spPr>
        <p:txBody>
          <a:bodyPr wrap="square" rtlCol="0">
            <a:spAutoFit/>
          </a:bodyPr>
          <a:lstStyle/>
          <a:p>
            <a:pPr marL="342891" indent="-342891" defTabSz="914400">
              <a:lnSpc>
                <a:spcPct val="130000"/>
              </a:lnSpc>
              <a:buFont typeface="Wingdings" charset="2"/>
              <a:buChar char="ü"/>
              <a:defRPr/>
            </a:pPr>
            <a:r>
              <a:rPr kumimoji="1" lang="en-US" altLang="ja-JP" b="1" dirty="0">
                <a:solidFill>
                  <a:srgbClr val="D883FF"/>
                </a:solidFill>
                <a:latin typeface="+mn-ea"/>
                <a:cs typeface="Meiryo" charset="-128"/>
              </a:rPr>
              <a:t>b.</a:t>
            </a:r>
            <a:r>
              <a:rPr kumimoji="1" lang="ja-JP" altLang="en-US" b="1" dirty="0">
                <a:solidFill>
                  <a:srgbClr val="D883FF"/>
                </a:solidFill>
                <a:latin typeface="+mn-ea"/>
                <a:cs typeface="Meiryo" charset="-128"/>
              </a:rPr>
              <a:t>リスクに関する</a:t>
            </a:r>
            <a:r>
              <a:rPr kumimoji="1" lang="ja-JP" altLang="en-US" b="1" dirty="0" smtClean="0">
                <a:solidFill>
                  <a:srgbClr val="D883FF"/>
                </a:solidFill>
                <a:latin typeface="+mn-ea"/>
                <a:cs typeface="Meiryo" charset="-128"/>
              </a:rPr>
              <a:t>議論</a:t>
            </a:r>
            <a:r>
              <a:rPr kumimoji="1" lang="en-US" altLang="ja-JP" b="1" dirty="0" smtClean="0">
                <a:solidFill>
                  <a:srgbClr val="D883FF"/>
                </a:solidFill>
                <a:latin typeface="+mn-ea"/>
                <a:cs typeface="Meiryo" charset="-128"/>
              </a:rPr>
              <a:t>(</a:t>
            </a:r>
            <a:r>
              <a:rPr kumimoji="1" lang="ja-JP" altLang="en-US" b="1" dirty="0" smtClean="0">
                <a:solidFill>
                  <a:srgbClr val="D883FF"/>
                </a:solidFill>
                <a:latin typeface="+mn-ea"/>
                <a:cs typeface="Meiryo" charset="-128"/>
              </a:rPr>
              <a:t>著作権法など</a:t>
            </a:r>
            <a:r>
              <a:rPr kumimoji="1" lang="en-US" altLang="ja-JP" b="1" dirty="0" smtClean="0">
                <a:solidFill>
                  <a:srgbClr val="D883FF"/>
                </a:solidFill>
                <a:latin typeface="+mn-ea"/>
                <a:cs typeface="Meiryo" charset="-128"/>
              </a:rPr>
              <a:t>)</a:t>
            </a:r>
            <a:endParaRPr kumimoji="1" lang="en-US" altLang="ja-JP" b="1" dirty="0" smtClean="0">
              <a:solidFill>
                <a:srgbClr val="7030A0"/>
              </a:solidFill>
              <a:latin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b="1" dirty="0" smtClean="0">
                <a:solidFill>
                  <a:srgbClr val="7030A0"/>
                </a:solidFill>
                <a:latin typeface="+mn-ea"/>
                <a:cs typeface="Meiryo" charset="-128"/>
              </a:rPr>
              <a:t>d</a:t>
            </a:r>
            <a:r>
              <a:rPr kumimoji="1" lang="en-US" altLang="ja-JP" b="1" dirty="0" smtClean="0">
                <a:solidFill>
                  <a:srgbClr val="7030A0"/>
                </a:solidFill>
                <a:latin typeface="+mn-ea"/>
                <a:cs typeface="Meiryo" charset="-128"/>
              </a:rPr>
              <a:t>.</a:t>
            </a:r>
            <a:r>
              <a:rPr kumimoji="1" lang="ja-JP" altLang="en-US" b="1" dirty="0" smtClean="0">
                <a:solidFill>
                  <a:srgbClr val="7030A0"/>
                </a:solidFill>
                <a:latin typeface="+mn-ea"/>
                <a:cs typeface="Meiryo" charset="-128"/>
              </a:rPr>
              <a:t>画像</a:t>
            </a:r>
            <a:r>
              <a:rPr kumimoji="1" lang="en-US" altLang="ja-JP" b="1" dirty="0" smtClean="0">
                <a:solidFill>
                  <a:srgbClr val="7030A0"/>
                </a:solidFill>
                <a:latin typeface="+mn-ea"/>
                <a:cs typeface="Meiryo" charset="-128"/>
              </a:rPr>
              <a:t>(ex.</a:t>
            </a:r>
            <a:r>
              <a:rPr kumimoji="1" lang="ja-JP" altLang="en-US" b="1" dirty="0" smtClean="0">
                <a:solidFill>
                  <a:srgbClr val="7030A0"/>
                </a:solidFill>
                <a:latin typeface="+mn-ea"/>
                <a:cs typeface="Meiryo" charset="-128"/>
              </a:rPr>
              <a:t>アップロード</a:t>
            </a:r>
            <a:r>
              <a:rPr kumimoji="1" lang="en-US" altLang="ja-JP" b="1" dirty="0" smtClean="0">
                <a:solidFill>
                  <a:srgbClr val="7030A0"/>
                </a:solidFill>
                <a:latin typeface="+mn-ea"/>
                <a:cs typeface="Meiryo" charset="-128"/>
              </a:rPr>
              <a:t>,</a:t>
            </a:r>
            <a:r>
              <a:rPr kumimoji="1" lang="ja-JP" altLang="en-US" b="1" dirty="0" smtClean="0">
                <a:solidFill>
                  <a:srgbClr val="7030A0"/>
                </a:solidFill>
                <a:latin typeface="+mn-ea"/>
                <a:cs typeface="Meiryo" charset="-128"/>
              </a:rPr>
              <a:t>挿入</a:t>
            </a:r>
            <a:r>
              <a:rPr kumimoji="1" lang="en-US" altLang="ja-JP" b="1" dirty="0" smtClean="0">
                <a:solidFill>
                  <a:srgbClr val="7030A0"/>
                </a:solidFill>
                <a:latin typeface="+mn-ea"/>
                <a:cs typeface="Meiryo" charset="-128"/>
              </a:rPr>
              <a:t>,</a:t>
            </a:r>
            <a:r>
              <a:rPr kumimoji="1" lang="ja-JP" altLang="en-US" b="1" dirty="0" smtClean="0">
                <a:solidFill>
                  <a:srgbClr val="7030A0"/>
                </a:solidFill>
                <a:latin typeface="+mn-ea"/>
                <a:cs typeface="Meiryo" charset="-128"/>
              </a:rPr>
              <a:t>ホワイトリスト</a:t>
            </a:r>
            <a:r>
              <a:rPr kumimoji="1" lang="en-US" altLang="ja-JP" b="1" dirty="0" smtClean="0">
                <a:solidFill>
                  <a:srgbClr val="7030A0"/>
                </a:solidFill>
                <a:latin typeface="+mn-ea"/>
                <a:cs typeface="Meiryo" charset="-128"/>
              </a:rPr>
              <a:t>)</a:t>
            </a:r>
          </a:p>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b="1" dirty="0" smtClean="0">
                <a:solidFill>
                  <a:schemeClr val="accent2">
                    <a:lumMod val="50000"/>
                  </a:schemeClr>
                </a:solidFill>
                <a:latin typeface="+mn-ea"/>
                <a:cs typeface="Meiryo" charset="-128"/>
              </a:rPr>
              <a:t>h</a:t>
            </a:r>
            <a:r>
              <a:rPr kumimoji="1" lang="en-US" altLang="ja-JP" b="1" dirty="0" smtClean="0">
                <a:solidFill>
                  <a:schemeClr val="accent2">
                    <a:lumMod val="50000"/>
                  </a:schemeClr>
                </a:solidFill>
                <a:latin typeface="+mn-ea"/>
                <a:cs typeface="Meiryo" charset="-128"/>
              </a:rPr>
              <a:t>.</a:t>
            </a:r>
            <a:r>
              <a:rPr kumimoji="1" lang="ja-JP" altLang="en-US" b="1" dirty="0" smtClean="0">
                <a:solidFill>
                  <a:schemeClr val="accent2">
                    <a:lumMod val="50000"/>
                  </a:schemeClr>
                </a:solidFill>
                <a:latin typeface="+mn-ea"/>
                <a:cs typeface="Meiryo" charset="-128"/>
              </a:rPr>
              <a:t>専門家の監修</a:t>
            </a:r>
            <a:r>
              <a:rPr kumimoji="1" lang="en-US" altLang="ja-JP" b="1" dirty="0" smtClean="0">
                <a:solidFill>
                  <a:schemeClr val="accent2">
                    <a:lumMod val="50000"/>
                  </a:schemeClr>
                </a:solidFill>
                <a:latin typeface="+mn-ea"/>
                <a:cs typeface="Meiryo" charset="-128"/>
              </a:rPr>
              <a:t>(ex.</a:t>
            </a:r>
            <a:r>
              <a:rPr kumimoji="1" lang="ja-JP" altLang="en-US" b="1" dirty="0" smtClean="0">
                <a:solidFill>
                  <a:schemeClr val="accent2">
                    <a:lumMod val="50000"/>
                  </a:schemeClr>
                </a:solidFill>
                <a:latin typeface="+mn-ea"/>
                <a:cs typeface="Meiryo" charset="-128"/>
              </a:rPr>
              <a:t>医師</a:t>
            </a:r>
            <a:r>
              <a:rPr kumimoji="1" lang="en-US" altLang="ja-JP" b="1" dirty="0" smtClean="0">
                <a:solidFill>
                  <a:schemeClr val="accent2">
                    <a:lumMod val="50000"/>
                  </a:schemeClr>
                </a:solidFill>
                <a:latin typeface="+mn-ea"/>
                <a:cs typeface="Meiryo" charset="-128"/>
              </a:rPr>
              <a:t>,</a:t>
            </a:r>
            <a:r>
              <a:rPr kumimoji="1" lang="ja-JP" altLang="en-US" b="1" dirty="0" smtClean="0">
                <a:solidFill>
                  <a:schemeClr val="accent2">
                    <a:lumMod val="50000"/>
                  </a:schemeClr>
                </a:solidFill>
                <a:latin typeface="+mn-ea"/>
                <a:cs typeface="Meiryo" charset="-128"/>
              </a:rPr>
              <a:t>効能</a:t>
            </a:r>
            <a:r>
              <a:rPr kumimoji="1" lang="en-US" altLang="ja-JP" b="1" dirty="0" smtClean="0">
                <a:solidFill>
                  <a:schemeClr val="accent2">
                    <a:lumMod val="50000"/>
                  </a:schemeClr>
                </a:solidFill>
                <a:latin typeface="+mn-ea"/>
                <a:cs typeface="Meiryo" charset="-128"/>
              </a:rPr>
              <a:t>,</a:t>
            </a:r>
            <a:r>
              <a:rPr kumimoji="1" lang="ja-JP" altLang="en-US" b="1" dirty="0" smtClean="0">
                <a:solidFill>
                  <a:schemeClr val="accent2">
                    <a:lumMod val="50000"/>
                  </a:schemeClr>
                </a:solidFill>
                <a:latin typeface="+mn-ea"/>
                <a:cs typeface="Meiryo" charset="-128"/>
              </a:rPr>
              <a:t>未承認</a:t>
            </a:r>
            <a:r>
              <a:rPr kumimoji="1" lang="en-US" altLang="ja-JP" b="1" dirty="0" smtClean="0">
                <a:solidFill>
                  <a:schemeClr val="accent2">
                    <a:lumMod val="50000"/>
                  </a:schemeClr>
                </a:solidFill>
                <a:latin typeface="+mn-ea"/>
                <a:cs typeface="Meiryo" charset="-128"/>
              </a:rPr>
              <a:t>)</a:t>
            </a:r>
          </a:p>
        </p:txBody>
      </p:sp>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l="10290"/>
          <a:stretch/>
        </p:blipFill>
        <p:spPr>
          <a:xfrm>
            <a:off x="200618" y="3652571"/>
            <a:ext cx="4057346" cy="2886773"/>
          </a:xfrm>
          <a:prstGeom prst="rect">
            <a:avLst/>
          </a:prstGeom>
        </p:spPr>
      </p:pic>
      <p:sp>
        <p:nvSpPr>
          <p:cNvPr id="8" name="円/楕円 7"/>
          <p:cNvSpPr/>
          <p:nvPr/>
        </p:nvSpPr>
        <p:spPr>
          <a:xfrm rot="7689353">
            <a:off x="1611645" y="3877522"/>
            <a:ext cx="1324398" cy="1905037"/>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80304"/>
            <a:ext cx="4406582" cy="2833049"/>
          </a:xfrm>
          <a:prstGeom prst="rect">
            <a:avLst/>
          </a:prstGeom>
        </p:spPr>
      </p:pic>
      <p:sp>
        <p:nvSpPr>
          <p:cNvPr id="10" name="円/楕円 9"/>
          <p:cNvSpPr/>
          <p:nvPr/>
        </p:nvSpPr>
        <p:spPr>
          <a:xfrm rot="4923153">
            <a:off x="6179510" y="809780"/>
            <a:ext cx="926514" cy="2368567"/>
          </a:xfrm>
          <a:prstGeom prst="ellipse">
            <a:avLst/>
          </a:prstGeom>
          <a:noFill/>
          <a:ln>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40FF"/>
              </a:solidFill>
            </a:endParaRPr>
          </a:p>
        </p:txBody>
      </p:sp>
    </p:spTree>
    <p:extLst>
      <p:ext uri="{BB962C8B-B14F-4D97-AF65-F5344CB8AC3E}">
        <p14:creationId xmlns:p14="http://schemas.microsoft.com/office/powerpoint/2010/main" val="1588747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0284"/>
            <a:ext cx="4257964" cy="2702361"/>
          </a:xfrm>
          <a:prstGeom prst="rect">
            <a:avLst/>
          </a:prstGeom>
        </p:spPr>
      </p:pic>
      <p:sp>
        <p:nvSpPr>
          <p:cNvPr id="2" name="タイトル 1"/>
          <p:cNvSpPr>
            <a:spLocks noGrp="1"/>
          </p:cNvSpPr>
          <p:nvPr>
            <p:ph type="title"/>
          </p:nvPr>
        </p:nvSpPr>
        <p:spPr/>
        <p:txBody>
          <a:bodyPr>
            <a:normAutofit fontScale="90000"/>
          </a:bodyPr>
          <a:lstStyle/>
          <a:p>
            <a:r>
              <a:rPr lang="ja-JP" altLang="en-US" dirty="0" smtClean="0"/>
              <a:t>上に偏るクラスター</a:t>
            </a:r>
            <a:endParaRPr kumimoji="1" lang="ja-JP" altLang="en-US" dirty="0"/>
          </a:p>
        </p:txBody>
      </p:sp>
      <p:sp>
        <p:nvSpPr>
          <p:cNvPr id="4" name="テキスト プレースホルダー 3"/>
          <p:cNvSpPr>
            <a:spLocks noGrp="1"/>
          </p:cNvSpPr>
          <p:nvPr>
            <p:ph type="body" sz="quarter" idx="11"/>
          </p:nvPr>
        </p:nvSpPr>
        <p:spPr/>
        <p:txBody>
          <a:bodyPr/>
          <a:lstStyle/>
          <a:p>
            <a:r>
              <a:rPr kumimoji="1" lang="en-US" altLang="ja-JP" b="1" dirty="0" smtClean="0"/>
              <a:t>Word2Vec</a:t>
            </a:r>
            <a:r>
              <a:rPr kumimoji="1" lang="ja-JP" altLang="en-US" b="1" dirty="0" smtClean="0"/>
              <a:t>の結果</a:t>
            </a:r>
            <a:endParaRPr kumimoji="1" lang="ja-JP" altLang="en-US" b="1" dirty="0"/>
          </a:p>
        </p:txBody>
      </p:sp>
      <p:sp>
        <p:nvSpPr>
          <p:cNvPr id="3" name="円/楕円 2"/>
          <p:cNvSpPr/>
          <p:nvPr/>
        </p:nvSpPr>
        <p:spPr>
          <a:xfrm rot="4923153">
            <a:off x="1623789" y="1195968"/>
            <a:ext cx="926514" cy="1422236"/>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737418" y="3969495"/>
            <a:ext cx="3676910" cy="2252924"/>
          </a:xfrm>
          <a:prstGeom prst="rect">
            <a:avLst/>
          </a:prstGeom>
          <a:solidFill>
            <a:schemeClr val="bg1"/>
          </a:solidFill>
        </p:spPr>
        <p:txBody>
          <a:bodyPr wrap="square" rtlCol="0">
            <a:spAutoFit/>
          </a:bodyPr>
          <a:lstStyle/>
          <a:p>
            <a:pPr marL="342891" indent="-342891" defTabSz="914400">
              <a:lnSpc>
                <a:spcPct val="130000"/>
              </a:lnSpc>
              <a:buFont typeface="Wingdings" charset="2"/>
              <a:buChar char="ü"/>
              <a:defRPr/>
            </a:pPr>
            <a:r>
              <a:rPr kumimoji="1" lang="en-US" altLang="ja-JP" b="1" dirty="0">
                <a:solidFill>
                  <a:srgbClr val="D883FF"/>
                </a:solidFill>
                <a:latin typeface="+mn-ea"/>
                <a:cs typeface="Meiryo" charset="-128"/>
              </a:rPr>
              <a:t>b.</a:t>
            </a:r>
            <a:r>
              <a:rPr kumimoji="1" lang="ja-JP" altLang="en-US" b="1" dirty="0">
                <a:solidFill>
                  <a:srgbClr val="D883FF"/>
                </a:solidFill>
                <a:latin typeface="+mn-ea"/>
                <a:cs typeface="Meiryo" charset="-128"/>
              </a:rPr>
              <a:t>リスクに関する</a:t>
            </a:r>
            <a:r>
              <a:rPr kumimoji="1" lang="ja-JP" altLang="en-US" b="1" dirty="0" smtClean="0">
                <a:solidFill>
                  <a:srgbClr val="D883FF"/>
                </a:solidFill>
                <a:latin typeface="+mn-ea"/>
                <a:cs typeface="Meiryo" charset="-128"/>
              </a:rPr>
              <a:t>議論</a:t>
            </a:r>
            <a:r>
              <a:rPr kumimoji="1" lang="en-US" altLang="ja-JP" b="1" dirty="0" smtClean="0">
                <a:solidFill>
                  <a:srgbClr val="D883FF"/>
                </a:solidFill>
                <a:latin typeface="+mn-ea"/>
                <a:cs typeface="Meiryo" charset="-128"/>
              </a:rPr>
              <a:t>(</a:t>
            </a:r>
            <a:r>
              <a:rPr kumimoji="1" lang="ja-JP" altLang="en-US" b="1" dirty="0" smtClean="0">
                <a:solidFill>
                  <a:srgbClr val="D883FF"/>
                </a:solidFill>
                <a:latin typeface="+mn-ea"/>
                <a:cs typeface="Meiryo" charset="-128"/>
              </a:rPr>
              <a:t>著作権法など</a:t>
            </a:r>
            <a:r>
              <a:rPr kumimoji="1" lang="en-US" altLang="ja-JP" b="1" dirty="0" smtClean="0">
                <a:solidFill>
                  <a:srgbClr val="D883FF"/>
                </a:solidFill>
                <a:latin typeface="+mn-ea"/>
                <a:cs typeface="Meiryo" charset="-128"/>
              </a:rPr>
              <a:t>)</a:t>
            </a:r>
            <a:endParaRPr kumimoji="1" lang="en-US" altLang="ja-JP" b="1" dirty="0" smtClean="0">
              <a:solidFill>
                <a:srgbClr val="7030A0"/>
              </a:solidFill>
              <a:latin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b="1" dirty="0" smtClean="0">
                <a:solidFill>
                  <a:srgbClr val="7030A0"/>
                </a:solidFill>
                <a:latin typeface="+mn-ea"/>
                <a:cs typeface="Meiryo" charset="-128"/>
              </a:rPr>
              <a:t>d</a:t>
            </a:r>
            <a:r>
              <a:rPr kumimoji="1" lang="en-US" altLang="ja-JP" b="1" dirty="0" smtClean="0">
                <a:solidFill>
                  <a:srgbClr val="7030A0"/>
                </a:solidFill>
                <a:latin typeface="+mn-ea"/>
                <a:cs typeface="Meiryo" charset="-128"/>
              </a:rPr>
              <a:t>.</a:t>
            </a:r>
            <a:r>
              <a:rPr kumimoji="1" lang="ja-JP" altLang="en-US" b="1" dirty="0" smtClean="0">
                <a:solidFill>
                  <a:srgbClr val="7030A0"/>
                </a:solidFill>
                <a:latin typeface="+mn-ea"/>
                <a:cs typeface="Meiryo" charset="-128"/>
              </a:rPr>
              <a:t>画像</a:t>
            </a:r>
            <a:r>
              <a:rPr kumimoji="1" lang="en-US" altLang="ja-JP" b="1" dirty="0" smtClean="0">
                <a:solidFill>
                  <a:srgbClr val="7030A0"/>
                </a:solidFill>
                <a:latin typeface="+mn-ea"/>
                <a:cs typeface="Meiryo" charset="-128"/>
              </a:rPr>
              <a:t>(ex.</a:t>
            </a:r>
            <a:r>
              <a:rPr kumimoji="1" lang="ja-JP" altLang="en-US" b="1" dirty="0" smtClean="0">
                <a:solidFill>
                  <a:srgbClr val="7030A0"/>
                </a:solidFill>
                <a:latin typeface="+mn-ea"/>
                <a:cs typeface="Meiryo" charset="-128"/>
              </a:rPr>
              <a:t>アップロード</a:t>
            </a:r>
            <a:r>
              <a:rPr kumimoji="1" lang="en-US" altLang="ja-JP" b="1" dirty="0" smtClean="0">
                <a:solidFill>
                  <a:srgbClr val="7030A0"/>
                </a:solidFill>
                <a:latin typeface="+mn-ea"/>
                <a:cs typeface="Meiryo" charset="-128"/>
              </a:rPr>
              <a:t>,</a:t>
            </a:r>
            <a:r>
              <a:rPr kumimoji="1" lang="ja-JP" altLang="en-US" b="1" dirty="0" smtClean="0">
                <a:solidFill>
                  <a:srgbClr val="7030A0"/>
                </a:solidFill>
                <a:latin typeface="+mn-ea"/>
                <a:cs typeface="Meiryo" charset="-128"/>
              </a:rPr>
              <a:t>挿入</a:t>
            </a:r>
            <a:r>
              <a:rPr kumimoji="1" lang="en-US" altLang="ja-JP" b="1" dirty="0" smtClean="0">
                <a:solidFill>
                  <a:srgbClr val="7030A0"/>
                </a:solidFill>
                <a:latin typeface="+mn-ea"/>
                <a:cs typeface="Meiryo" charset="-128"/>
              </a:rPr>
              <a:t>,</a:t>
            </a:r>
            <a:r>
              <a:rPr kumimoji="1" lang="ja-JP" altLang="en-US" b="1" dirty="0" smtClean="0">
                <a:solidFill>
                  <a:srgbClr val="7030A0"/>
                </a:solidFill>
                <a:latin typeface="+mn-ea"/>
                <a:cs typeface="Meiryo" charset="-128"/>
              </a:rPr>
              <a:t>ホワイトリスト</a:t>
            </a:r>
            <a:r>
              <a:rPr kumimoji="1" lang="en-US" altLang="ja-JP" b="1" dirty="0" smtClean="0">
                <a:solidFill>
                  <a:srgbClr val="7030A0"/>
                </a:solidFill>
                <a:latin typeface="+mn-ea"/>
                <a:cs typeface="Meiryo" charset="-128"/>
              </a:rPr>
              <a:t>)</a:t>
            </a:r>
          </a:p>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b="1" dirty="0" smtClean="0">
                <a:solidFill>
                  <a:schemeClr val="accent2">
                    <a:lumMod val="50000"/>
                  </a:schemeClr>
                </a:solidFill>
                <a:latin typeface="+mn-ea"/>
                <a:cs typeface="Meiryo" charset="-128"/>
              </a:rPr>
              <a:t>h</a:t>
            </a:r>
            <a:r>
              <a:rPr kumimoji="1" lang="en-US" altLang="ja-JP" b="1" dirty="0" smtClean="0">
                <a:solidFill>
                  <a:schemeClr val="accent2">
                    <a:lumMod val="50000"/>
                  </a:schemeClr>
                </a:solidFill>
                <a:latin typeface="+mn-ea"/>
                <a:cs typeface="Meiryo" charset="-128"/>
              </a:rPr>
              <a:t>.</a:t>
            </a:r>
            <a:r>
              <a:rPr kumimoji="1" lang="ja-JP" altLang="en-US" b="1" dirty="0" smtClean="0">
                <a:solidFill>
                  <a:schemeClr val="accent2">
                    <a:lumMod val="50000"/>
                  </a:schemeClr>
                </a:solidFill>
                <a:latin typeface="+mn-ea"/>
                <a:cs typeface="Meiryo" charset="-128"/>
              </a:rPr>
              <a:t>専門家の監修</a:t>
            </a:r>
            <a:r>
              <a:rPr kumimoji="1" lang="en-US" altLang="ja-JP" b="1" dirty="0" smtClean="0">
                <a:solidFill>
                  <a:schemeClr val="accent2">
                    <a:lumMod val="50000"/>
                  </a:schemeClr>
                </a:solidFill>
                <a:latin typeface="+mn-ea"/>
                <a:cs typeface="Meiryo" charset="-128"/>
              </a:rPr>
              <a:t>(ex.</a:t>
            </a:r>
            <a:r>
              <a:rPr kumimoji="1" lang="ja-JP" altLang="en-US" b="1" dirty="0" smtClean="0">
                <a:solidFill>
                  <a:schemeClr val="accent2">
                    <a:lumMod val="50000"/>
                  </a:schemeClr>
                </a:solidFill>
                <a:latin typeface="+mn-ea"/>
                <a:cs typeface="Meiryo" charset="-128"/>
              </a:rPr>
              <a:t>医師</a:t>
            </a:r>
            <a:r>
              <a:rPr kumimoji="1" lang="en-US" altLang="ja-JP" b="1" dirty="0" smtClean="0">
                <a:solidFill>
                  <a:schemeClr val="accent2">
                    <a:lumMod val="50000"/>
                  </a:schemeClr>
                </a:solidFill>
                <a:latin typeface="+mn-ea"/>
                <a:cs typeface="Meiryo" charset="-128"/>
              </a:rPr>
              <a:t>,</a:t>
            </a:r>
            <a:r>
              <a:rPr kumimoji="1" lang="ja-JP" altLang="en-US" b="1" dirty="0" smtClean="0">
                <a:solidFill>
                  <a:schemeClr val="accent2">
                    <a:lumMod val="50000"/>
                  </a:schemeClr>
                </a:solidFill>
                <a:latin typeface="+mn-ea"/>
                <a:cs typeface="Meiryo" charset="-128"/>
              </a:rPr>
              <a:t>効能</a:t>
            </a:r>
            <a:r>
              <a:rPr kumimoji="1" lang="en-US" altLang="ja-JP" b="1" dirty="0" smtClean="0">
                <a:solidFill>
                  <a:schemeClr val="accent2">
                    <a:lumMod val="50000"/>
                  </a:schemeClr>
                </a:solidFill>
                <a:latin typeface="+mn-ea"/>
                <a:cs typeface="Meiryo" charset="-128"/>
              </a:rPr>
              <a:t>,</a:t>
            </a:r>
            <a:r>
              <a:rPr kumimoji="1" lang="ja-JP" altLang="en-US" b="1" dirty="0" smtClean="0">
                <a:solidFill>
                  <a:schemeClr val="accent2">
                    <a:lumMod val="50000"/>
                  </a:schemeClr>
                </a:solidFill>
                <a:latin typeface="+mn-ea"/>
                <a:cs typeface="Meiryo" charset="-128"/>
              </a:rPr>
              <a:t>未承認</a:t>
            </a:r>
            <a:r>
              <a:rPr kumimoji="1" lang="en-US" altLang="ja-JP" b="1" dirty="0" smtClean="0">
                <a:solidFill>
                  <a:schemeClr val="accent2">
                    <a:lumMod val="50000"/>
                  </a:schemeClr>
                </a:solidFill>
                <a:latin typeface="+mn-ea"/>
                <a:cs typeface="Meiryo" charset="-128"/>
              </a:rPr>
              <a:t>)</a:t>
            </a:r>
          </a:p>
        </p:txBody>
      </p:sp>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l="10290"/>
          <a:stretch/>
        </p:blipFill>
        <p:spPr>
          <a:xfrm>
            <a:off x="200618" y="3652571"/>
            <a:ext cx="4057346" cy="2886773"/>
          </a:xfrm>
          <a:prstGeom prst="rect">
            <a:avLst/>
          </a:prstGeom>
        </p:spPr>
      </p:pic>
      <p:sp>
        <p:nvSpPr>
          <p:cNvPr id="8" name="円/楕円 7"/>
          <p:cNvSpPr/>
          <p:nvPr/>
        </p:nvSpPr>
        <p:spPr>
          <a:xfrm rot="7689353">
            <a:off x="1611645" y="3877522"/>
            <a:ext cx="1324398" cy="1905037"/>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80304"/>
            <a:ext cx="4406582" cy="2833049"/>
          </a:xfrm>
          <a:prstGeom prst="rect">
            <a:avLst/>
          </a:prstGeom>
        </p:spPr>
      </p:pic>
      <p:sp>
        <p:nvSpPr>
          <p:cNvPr id="10" name="円/楕円 9"/>
          <p:cNvSpPr/>
          <p:nvPr/>
        </p:nvSpPr>
        <p:spPr>
          <a:xfrm rot="4923153">
            <a:off x="6179510" y="809780"/>
            <a:ext cx="926514" cy="2368567"/>
          </a:xfrm>
          <a:prstGeom prst="ellipse">
            <a:avLst/>
          </a:prstGeom>
          <a:noFill/>
          <a:ln>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40FF"/>
              </a:solidFill>
            </a:endParaRPr>
          </a:p>
        </p:txBody>
      </p:sp>
      <p:sp>
        <p:nvSpPr>
          <p:cNvPr id="11" name="正方形/長方形 10"/>
          <p:cNvSpPr/>
          <p:nvPr/>
        </p:nvSpPr>
        <p:spPr>
          <a:xfrm>
            <a:off x="1173018" y="2836403"/>
            <a:ext cx="6446982" cy="1274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t>画像や専門家の監修など</a:t>
            </a:r>
            <a:endParaRPr kumimoji="1" lang="en-US" altLang="ja-JP" sz="2400" dirty="0" smtClean="0"/>
          </a:p>
          <a:p>
            <a:pPr algn="ctr"/>
            <a:r>
              <a:rPr kumimoji="1" lang="ja-JP" altLang="en-US" sz="2400" dirty="0" smtClean="0"/>
              <a:t>法的リスクや倫理問題に関わるクラスタは</a:t>
            </a:r>
            <a:endParaRPr kumimoji="1" lang="en-US" altLang="ja-JP" sz="2400" dirty="0" smtClean="0"/>
          </a:p>
          <a:p>
            <a:pPr algn="ctr"/>
            <a:r>
              <a:rPr kumimoji="1" lang="ja-JP" altLang="en-US" sz="2400" dirty="0" smtClean="0"/>
              <a:t>上方に位置している</a:t>
            </a:r>
            <a:endParaRPr kumimoji="1" lang="ja-JP" altLang="en-US" sz="2400" dirty="0"/>
          </a:p>
        </p:txBody>
      </p:sp>
    </p:spTree>
    <p:extLst>
      <p:ext uri="{BB962C8B-B14F-4D97-AF65-F5344CB8AC3E}">
        <p14:creationId xmlns:p14="http://schemas.microsoft.com/office/powerpoint/2010/main" val="1447007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左側にかかる</a:t>
            </a:r>
            <a:r>
              <a:rPr kumimoji="1" lang="ja-JP" altLang="en-US" dirty="0" smtClean="0"/>
              <a:t>クラスター</a:t>
            </a:r>
            <a:endParaRPr kumimoji="1" lang="ja-JP" altLang="en-US" dirty="0"/>
          </a:p>
        </p:txBody>
      </p:sp>
      <p:sp>
        <p:nvSpPr>
          <p:cNvPr id="4" name="テキスト プレースホルダー 3"/>
          <p:cNvSpPr>
            <a:spLocks noGrp="1"/>
          </p:cNvSpPr>
          <p:nvPr>
            <p:ph type="body" sz="quarter" idx="11"/>
          </p:nvPr>
        </p:nvSpPr>
        <p:spPr/>
        <p:txBody>
          <a:bodyPr/>
          <a:lstStyle/>
          <a:p>
            <a:r>
              <a:rPr kumimoji="1" lang="en-US" altLang="ja-JP" b="1" dirty="0" smtClean="0"/>
              <a:t>Word2Vec</a:t>
            </a:r>
            <a:r>
              <a:rPr kumimoji="1" lang="ja-JP" altLang="en-US" b="1" dirty="0" smtClean="0"/>
              <a:t>の結果</a:t>
            </a:r>
            <a:endParaRPr kumimoji="1" lang="ja-JP" altLang="en-US" b="1"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888" y="3608723"/>
            <a:ext cx="4409556" cy="2818941"/>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53" y="1043437"/>
            <a:ext cx="4396261" cy="2791386"/>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385" y="1043438"/>
            <a:ext cx="4194127" cy="2707476"/>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4386" y="3610404"/>
            <a:ext cx="4168116" cy="2673456"/>
          </a:xfrm>
          <a:prstGeom prst="rect">
            <a:avLst/>
          </a:prstGeom>
        </p:spPr>
      </p:pic>
      <p:sp>
        <p:nvSpPr>
          <p:cNvPr id="12" name="円/楕円 11"/>
          <p:cNvSpPr/>
          <p:nvPr/>
        </p:nvSpPr>
        <p:spPr>
          <a:xfrm rot="8296545">
            <a:off x="896470" y="1684037"/>
            <a:ext cx="2009927" cy="1627115"/>
          </a:xfrm>
          <a:prstGeom prst="ellipse">
            <a:avLst/>
          </a:prstGeom>
          <a:no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rot="14051632">
            <a:off x="5154089" y="2175500"/>
            <a:ext cx="1515504" cy="109196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rot="14051632">
            <a:off x="5452177" y="4874480"/>
            <a:ext cx="1021466" cy="109196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rot="14051632">
            <a:off x="1039510" y="4641941"/>
            <a:ext cx="621984" cy="109196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527942" y="1144818"/>
            <a:ext cx="2643536" cy="452432"/>
          </a:xfrm>
          <a:prstGeom prst="rect">
            <a:avLst/>
          </a:prstGeom>
          <a:solidFill>
            <a:schemeClr val="bg1"/>
          </a:solid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b="1" smtClean="0">
                <a:solidFill>
                  <a:schemeClr val="accent2"/>
                </a:solidFill>
                <a:latin typeface="+mn-ea"/>
                <a:cs typeface="Meiryo" charset="-128"/>
              </a:rPr>
              <a:t>e.</a:t>
            </a:r>
            <a:r>
              <a:rPr kumimoji="1" lang="ja-JP" altLang="en-US" b="1" dirty="0" smtClean="0">
                <a:solidFill>
                  <a:schemeClr val="accent2"/>
                </a:solidFill>
                <a:latin typeface="+mn-ea"/>
                <a:cs typeface="Meiryo" charset="-128"/>
              </a:rPr>
              <a:t>外部ディレクター</a:t>
            </a:r>
            <a:endParaRPr kumimoji="1" lang="en-US" altLang="ja-JP" b="1" dirty="0" smtClean="0">
              <a:solidFill>
                <a:schemeClr val="accent2"/>
              </a:solidFill>
              <a:latin typeface="+mn-ea"/>
              <a:cs typeface="Meiryo" charset="-128"/>
            </a:endParaRPr>
          </a:p>
        </p:txBody>
      </p:sp>
      <p:sp>
        <p:nvSpPr>
          <p:cNvPr id="19" name="テキスト ボックス 18"/>
          <p:cNvSpPr txBox="1"/>
          <p:nvPr/>
        </p:nvSpPr>
        <p:spPr>
          <a:xfrm>
            <a:off x="6173644" y="1251178"/>
            <a:ext cx="1615071" cy="395621"/>
          </a:xfrm>
          <a:prstGeom prst="rect">
            <a:avLst/>
          </a:prstGeom>
          <a:solidFill>
            <a:schemeClr val="bg1"/>
          </a:solid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b="1" dirty="0" smtClean="0">
                <a:solidFill>
                  <a:srgbClr val="C00000"/>
                </a:solidFill>
                <a:latin typeface="+mn-ea"/>
                <a:cs typeface="Meiryo" charset="-128"/>
              </a:rPr>
              <a:t>f.</a:t>
            </a:r>
            <a:r>
              <a:rPr kumimoji="1" lang="ja-JP" altLang="en-US" b="1" dirty="0" smtClean="0">
                <a:solidFill>
                  <a:srgbClr val="C00000"/>
                </a:solidFill>
                <a:latin typeface="+mn-ea"/>
                <a:cs typeface="Meiryo" charset="-128"/>
              </a:rPr>
              <a:t>事業全体</a:t>
            </a:r>
            <a:endParaRPr kumimoji="1" lang="en-US" altLang="ja-JP" b="1" dirty="0" smtClean="0">
              <a:solidFill>
                <a:srgbClr val="C00000"/>
              </a:solidFill>
              <a:latin typeface="+mn-ea"/>
              <a:cs typeface="Meiryo" charset="-128"/>
            </a:endParaRPr>
          </a:p>
        </p:txBody>
      </p:sp>
      <p:sp>
        <p:nvSpPr>
          <p:cNvPr id="20" name="テキスト ボックス 19"/>
          <p:cNvSpPr txBox="1"/>
          <p:nvPr/>
        </p:nvSpPr>
        <p:spPr>
          <a:xfrm>
            <a:off x="6173644" y="3932487"/>
            <a:ext cx="1413609" cy="395621"/>
          </a:xfrm>
          <a:prstGeom prst="rect">
            <a:avLst/>
          </a:prstGeom>
          <a:solidFill>
            <a:schemeClr val="bg1"/>
          </a:solid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b="1" dirty="0" smtClean="0">
                <a:solidFill>
                  <a:srgbClr val="002060"/>
                </a:solidFill>
                <a:latin typeface="+mn-ea"/>
                <a:cs typeface="Meiryo" charset="-128"/>
              </a:rPr>
              <a:t>g.</a:t>
            </a:r>
            <a:r>
              <a:rPr kumimoji="1" lang="ja-JP" altLang="en-US" b="1" dirty="0" smtClean="0">
                <a:solidFill>
                  <a:srgbClr val="002060"/>
                </a:solidFill>
                <a:latin typeface="+mn-ea"/>
                <a:cs typeface="Meiryo" charset="-128"/>
              </a:rPr>
              <a:t>人物名</a:t>
            </a:r>
            <a:endParaRPr kumimoji="1" lang="en-US" altLang="ja-JP" b="1" dirty="0" smtClean="0">
              <a:solidFill>
                <a:srgbClr val="002060"/>
              </a:solidFill>
              <a:latin typeface="+mn-ea"/>
              <a:cs typeface="Meiryo" charset="-128"/>
            </a:endParaRPr>
          </a:p>
        </p:txBody>
      </p:sp>
      <p:sp>
        <p:nvSpPr>
          <p:cNvPr id="22" name="テキスト ボックス 21"/>
          <p:cNvSpPr txBox="1"/>
          <p:nvPr/>
        </p:nvSpPr>
        <p:spPr>
          <a:xfrm>
            <a:off x="1662545" y="4012926"/>
            <a:ext cx="2342677" cy="778355"/>
          </a:xfrm>
          <a:prstGeom prst="rect">
            <a:avLst/>
          </a:prstGeom>
          <a:solidFill>
            <a:schemeClr val="bg1"/>
          </a:solid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b="1" dirty="0" smtClean="0">
                <a:solidFill>
                  <a:srgbClr val="FF9300"/>
                </a:solidFill>
                <a:latin typeface="+mn-ea"/>
                <a:cs typeface="Meiryo" charset="-128"/>
              </a:rPr>
              <a:t>k.</a:t>
            </a:r>
            <a:r>
              <a:rPr kumimoji="1" lang="ja-JP" altLang="en-US" b="1" dirty="0" smtClean="0">
                <a:solidFill>
                  <a:srgbClr val="FF9300"/>
                </a:solidFill>
                <a:latin typeface="+mn-ea"/>
                <a:cs typeface="Meiryo" charset="-128"/>
              </a:rPr>
              <a:t>外部ライター</a:t>
            </a:r>
            <a:r>
              <a:rPr kumimoji="1" lang="en-US" altLang="ja-JP" b="1" dirty="0" smtClean="0">
                <a:solidFill>
                  <a:srgbClr val="FF9300"/>
                </a:solidFill>
                <a:latin typeface="+mn-ea"/>
                <a:cs typeface="Meiryo" charset="-128"/>
              </a:rPr>
              <a:t>(</a:t>
            </a:r>
            <a:r>
              <a:rPr kumimoji="1" lang="ja-JP" altLang="en-US" b="1" dirty="0" smtClean="0">
                <a:solidFill>
                  <a:srgbClr val="FF9300"/>
                </a:solidFill>
                <a:latin typeface="+mn-ea"/>
                <a:cs typeface="Meiryo" charset="-128"/>
              </a:rPr>
              <a:t>インターンなど</a:t>
            </a:r>
            <a:r>
              <a:rPr kumimoji="1" lang="en-US" altLang="ja-JP" b="1" dirty="0" smtClean="0">
                <a:solidFill>
                  <a:srgbClr val="FF9300"/>
                </a:solidFill>
                <a:latin typeface="+mn-ea"/>
                <a:cs typeface="Meiryo" charset="-128"/>
              </a:rPr>
              <a:t>)</a:t>
            </a:r>
          </a:p>
        </p:txBody>
      </p:sp>
    </p:spTree>
    <p:extLst>
      <p:ext uri="{BB962C8B-B14F-4D97-AF65-F5344CB8AC3E}">
        <p14:creationId xmlns:p14="http://schemas.microsoft.com/office/powerpoint/2010/main" val="260052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左側にかかる</a:t>
            </a:r>
            <a:r>
              <a:rPr kumimoji="1" lang="ja-JP" altLang="en-US" dirty="0" smtClean="0"/>
              <a:t>クラスター</a:t>
            </a:r>
            <a:endParaRPr kumimoji="1" lang="ja-JP" altLang="en-US" dirty="0"/>
          </a:p>
        </p:txBody>
      </p:sp>
      <p:sp>
        <p:nvSpPr>
          <p:cNvPr id="4" name="テキスト プレースホルダー 3"/>
          <p:cNvSpPr>
            <a:spLocks noGrp="1"/>
          </p:cNvSpPr>
          <p:nvPr>
            <p:ph type="body" sz="quarter" idx="11"/>
          </p:nvPr>
        </p:nvSpPr>
        <p:spPr/>
        <p:txBody>
          <a:bodyPr/>
          <a:lstStyle/>
          <a:p>
            <a:r>
              <a:rPr kumimoji="1" lang="en-US" altLang="ja-JP" b="1" dirty="0" smtClean="0"/>
              <a:t>Word2Vec</a:t>
            </a:r>
            <a:r>
              <a:rPr kumimoji="1" lang="ja-JP" altLang="en-US" b="1" dirty="0" smtClean="0"/>
              <a:t>の結果</a:t>
            </a:r>
            <a:endParaRPr kumimoji="1" lang="ja-JP" altLang="en-US" b="1"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888" y="3608723"/>
            <a:ext cx="4409556" cy="2818941"/>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53" y="1043437"/>
            <a:ext cx="4396261" cy="2791386"/>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385" y="1043438"/>
            <a:ext cx="4194127" cy="2707476"/>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4386" y="3610404"/>
            <a:ext cx="4168116" cy="2673456"/>
          </a:xfrm>
          <a:prstGeom prst="rect">
            <a:avLst/>
          </a:prstGeom>
        </p:spPr>
      </p:pic>
      <p:sp>
        <p:nvSpPr>
          <p:cNvPr id="12" name="円/楕円 11"/>
          <p:cNvSpPr/>
          <p:nvPr/>
        </p:nvSpPr>
        <p:spPr>
          <a:xfrm rot="8296545">
            <a:off x="896470" y="1684037"/>
            <a:ext cx="2009927" cy="1627115"/>
          </a:xfrm>
          <a:prstGeom prst="ellipse">
            <a:avLst/>
          </a:prstGeom>
          <a:no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rot="14051632">
            <a:off x="5154089" y="2175500"/>
            <a:ext cx="1515504" cy="109196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rot="14051632">
            <a:off x="5452177" y="4874480"/>
            <a:ext cx="1021466" cy="109196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rot="14051632">
            <a:off x="1039510" y="4641941"/>
            <a:ext cx="621984" cy="109196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527942" y="1144818"/>
            <a:ext cx="2643536" cy="452432"/>
          </a:xfrm>
          <a:prstGeom prst="rect">
            <a:avLst/>
          </a:prstGeom>
          <a:solidFill>
            <a:schemeClr val="bg1"/>
          </a:solid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b="1" smtClean="0">
                <a:solidFill>
                  <a:schemeClr val="accent2"/>
                </a:solidFill>
                <a:latin typeface="+mn-ea"/>
                <a:cs typeface="Meiryo" charset="-128"/>
              </a:rPr>
              <a:t>e.</a:t>
            </a:r>
            <a:r>
              <a:rPr kumimoji="1" lang="ja-JP" altLang="en-US" b="1" dirty="0" smtClean="0">
                <a:solidFill>
                  <a:schemeClr val="accent2"/>
                </a:solidFill>
                <a:latin typeface="+mn-ea"/>
                <a:cs typeface="Meiryo" charset="-128"/>
              </a:rPr>
              <a:t>外部ディレクター</a:t>
            </a:r>
            <a:endParaRPr kumimoji="1" lang="en-US" altLang="ja-JP" b="1" dirty="0" smtClean="0">
              <a:solidFill>
                <a:schemeClr val="accent2"/>
              </a:solidFill>
              <a:latin typeface="+mn-ea"/>
              <a:cs typeface="Meiryo" charset="-128"/>
            </a:endParaRPr>
          </a:p>
        </p:txBody>
      </p:sp>
      <p:sp>
        <p:nvSpPr>
          <p:cNvPr id="19" name="テキスト ボックス 18"/>
          <p:cNvSpPr txBox="1"/>
          <p:nvPr/>
        </p:nvSpPr>
        <p:spPr>
          <a:xfrm>
            <a:off x="6173644" y="1251178"/>
            <a:ext cx="1615071" cy="395621"/>
          </a:xfrm>
          <a:prstGeom prst="rect">
            <a:avLst/>
          </a:prstGeom>
          <a:solidFill>
            <a:schemeClr val="bg1"/>
          </a:solid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b="1" dirty="0" smtClean="0">
                <a:solidFill>
                  <a:srgbClr val="C00000"/>
                </a:solidFill>
                <a:latin typeface="+mn-ea"/>
                <a:cs typeface="Meiryo" charset="-128"/>
              </a:rPr>
              <a:t>f.</a:t>
            </a:r>
            <a:r>
              <a:rPr kumimoji="1" lang="ja-JP" altLang="en-US" b="1" dirty="0" smtClean="0">
                <a:solidFill>
                  <a:srgbClr val="C00000"/>
                </a:solidFill>
                <a:latin typeface="+mn-ea"/>
                <a:cs typeface="Meiryo" charset="-128"/>
              </a:rPr>
              <a:t>事業全体</a:t>
            </a:r>
            <a:endParaRPr kumimoji="1" lang="en-US" altLang="ja-JP" b="1" dirty="0" smtClean="0">
              <a:solidFill>
                <a:srgbClr val="C00000"/>
              </a:solidFill>
              <a:latin typeface="+mn-ea"/>
              <a:cs typeface="Meiryo" charset="-128"/>
            </a:endParaRPr>
          </a:p>
        </p:txBody>
      </p:sp>
      <p:sp>
        <p:nvSpPr>
          <p:cNvPr id="20" name="テキスト ボックス 19"/>
          <p:cNvSpPr txBox="1"/>
          <p:nvPr/>
        </p:nvSpPr>
        <p:spPr>
          <a:xfrm>
            <a:off x="6173644" y="3932487"/>
            <a:ext cx="1413609" cy="395621"/>
          </a:xfrm>
          <a:prstGeom prst="rect">
            <a:avLst/>
          </a:prstGeom>
          <a:solidFill>
            <a:schemeClr val="bg1"/>
          </a:solid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b="1" dirty="0" smtClean="0">
                <a:solidFill>
                  <a:srgbClr val="002060"/>
                </a:solidFill>
                <a:latin typeface="+mn-ea"/>
                <a:cs typeface="Meiryo" charset="-128"/>
              </a:rPr>
              <a:t>g.</a:t>
            </a:r>
            <a:r>
              <a:rPr kumimoji="1" lang="ja-JP" altLang="en-US" b="1" dirty="0" smtClean="0">
                <a:solidFill>
                  <a:srgbClr val="002060"/>
                </a:solidFill>
                <a:latin typeface="+mn-ea"/>
                <a:cs typeface="Meiryo" charset="-128"/>
              </a:rPr>
              <a:t>人物名</a:t>
            </a:r>
            <a:endParaRPr kumimoji="1" lang="en-US" altLang="ja-JP" b="1" dirty="0" smtClean="0">
              <a:solidFill>
                <a:srgbClr val="002060"/>
              </a:solidFill>
              <a:latin typeface="+mn-ea"/>
              <a:cs typeface="Meiryo" charset="-128"/>
            </a:endParaRPr>
          </a:p>
        </p:txBody>
      </p:sp>
      <p:sp>
        <p:nvSpPr>
          <p:cNvPr id="22" name="テキスト ボックス 21"/>
          <p:cNvSpPr txBox="1"/>
          <p:nvPr/>
        </p:nvSpPr>
        <p:spPr>
          <a:xfrm>
            <a:off x="1662545" y="4012926"/>
            <a:ext cx="2342677" cy="778355"/>
          </a:xfrm>
          <a:prstGeom prst="rect">
            <a:avLst/>
          </a:prstGeom>
          <a:solidFill>
            <a:schemeClr val="bg1"/>
          </a:solid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b="1" dirty="0" smtClean="0">
                <a:solidFill>
                  <a:srgbClr val="FF9300"/>
                </a:solidFill>
                <a:latin typeface="+mn-ea"/>
                <a:cs typeface="Meiryo" charset="-128"/>
              </a:rPr>
              <a:t>k.</a:t>
            </a:r>
            <a:r>
              <a:rPr kumimoji="1" lang="ja-JP" altLang="en-US" b="1" dirty="0" smtClean="0">
                <a:solidFill>
                  <a:srgbClr val="FF9300"/>
                </a:solidFill>
                <a:latin typeface="+mn-ea"/>
                <a:cs typeface="Meiryo" charset="-128"/>
              </a:rPr>
              <a:t>外部ライター</a:t>
            </a:r>
            <a:r>
              <a:rPr kumimoji="1" lang="en-US" altLang="ja-JP" b="1" dirty="0" smtClean="0">
                <a:solidFill>
                  <a:srgbClr val="FF9300"/>
                </a:solidFill>
                <a:latin typeface="+mn-ea"/>
                <a:cs typeface="Meiryo" charset="-128"/>
              </a:rPr>
              <a:t>(</a:t>
            </a:r>
            <a:r>
              <a:rPr kumimoji="1" lang="ja-JP" altLang="en-US" b="1" dirty="0" smtClean="0">
                <a:solidFill>
                  <a:srgbClr val="FF9300"/>
                </a:solidFill>
                <a:latin typeface="+mn-ea"/>
                <a:cs typeface="Meiryo" charset="-128"/>
              </a:rPr>
              <a:t>インターンなど</a:t>
            </a:r>
            <a:r>
              <a:rPr kumimoji="1" lang="en-US" altLang="ja-JP" b="1" dirty="0" smtClean="0">
                <a:solidFill>
                  <a:srgbClr val="FF9300"/>
                </a:solidFill>
                <a:latin typeface="+mn-ea"/>
                <a:cs typeface="Meiryo" charset="-128"/>
              </a:rPr>
              <a:t>)</a:t>
            </a:r>
          </a:p>
        </p:txBody>
      </p:sp>
      <p:sp>
        <p:nvSpPr>
          <p:cNvPr id="17" name="正方形/長方形 16"/>
          <p:cNvSpPr/>
          <p:nvPr/>
        </p:nvSpPr>
        <p:spPr>
          <a:xfrm>
            <a:off x="4467612" y="2800787"/>
            <a:ext cx="4194126" cy="1692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t>外部ディレクター・外部ライターに関する単語は左から上にかけて</a:t>
            </a:r>
            <a:r>
              <a:rPr kumimoji="1" lang="ja-JP" altLang="en-US" sz="2400" smtClean="0"/>
              <a:t>斜めに固まっている</a:t>
            </a:r>
            <a:endParaRPr kumimoji="1" lang="ja-JP" altLang="en-US" sz="2400" dirty="0"/>
          </a:p>
        </p:txBody>
      </p:sp>
    </p:spTree>
    <p:extLst>
      <p:ext uri="{BB962C8B-B14F-4D97-AF65-F5344CB8AC3E}">
        <p14:creationId xmlns:p14="http://schemas.microsoft.com/office/powerpoint/2010/main" val="19124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左側にかかる</a:t>
            </a:r>
            <a:r>
              <a:rPr kumimoji="1" lang="ja-JP" altLang="en-US" dirty="0" smtClean="0"/>
              <a:t>クラスター</a:t>
            </a:r>
            <a:endParaRPr kumimoji="1" lang="ja-JP" altLang="en-US" dirty="0"/>
          </a:p>
        </p:txBody>
      </p:sp>
      <p:sp>
        <p:nvSpPr>
          <p:cNvPr id="4" name="テキスト プレースホルダー 3"/>
          <p:cNvSpPr>
            <a:spLocks noGrp="1"/>
          </p:cNvSpPr>
          <p:nvPr>
            <p:ph type="body" sz="quarter" idx="11"/>
          </p:nvPr>
        </p:nvSpPr>
        <p:spPr/>
        <p:txBody>
          <a:bodyPr/>
          <a:lstStyle/>
          <a:p>
            <a:r>
              <a:rPr kumimoji="1" lang="en-US" altLang="ja-JP" b="1" dirty="0" smtClean="0"/>
              <a:t>Word2Vec</a:t>
            </a:r>
            <a:r>
              <a:rPr kumimoji="1" lang="ja-JP" altLang="en-US" b="1" dirty="0" smtClean="0"/>
              <a:t>の結果</a:t>
            </a:r>
            <a:endParaRPr kumimoji="1" lang="ja-JP" altLang="en-US" b="1"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888" y="3608723"/>
            <a:ext cx="4409556" cy="2818941"/>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53" y="1043437"/>
            <a:ext cx="4396261" cy="2791386"/>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385" y="1043438"/>
            <a:ext cx="4194127" cy="2707476"/>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4386" y="3610404"/>
            <a:ext cx="4168116" cy="2673456"/>
          </a:xfrm>
          <a:prstGeom prst="rect">
            <a:avLst/>
          </a:prstGeom>
        </p:spPr>
      </p:pic>
      <p:sp>
        <p:nvSpPr>
          <p:cNvPr id="12" name="円/楕円 11"/>
          <p:cNvSpPr/>
          <p:nvPr/>
        </p:nvSpPr>
        <p:spPr>
          <a:xfrm rot="8296545">
            <a:off x="896470" y="1684037"/>
            <a:ext cx="2009927" cy="1627115"/>
          </a:xfrm>
          <a:prstGeom prst="ellipse">
            <a:avLst/>
          </a:prstGeom>
          <a:no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rot="14051632">
            <a:off x="5154089" y="2175500"/>
            <a:ext cx="1515504" cy="109196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rot="14051632">
            <a:off x="5452177" y="4874480"/>
            <a:ext cx="1021466" cy="109196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rot="14051632">
            <a:off x="1039510" y="4641941"/>
            <a:ext cx="621984" cy="109196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527942" y="1144818"/>
            <a:ext cx="2643536" cy="452432"/>
          </a:xfrm>
          <a:prstGeom prst="rect">
            <a:avLst/>
          </a:prstGeom>
          <a:solidFill>
            <a:schemeClr val="bg1"/>
          </a:solid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b="1" smtClean="0">
                <a:solidFill>
                  <a:schemeClr val="accent2"/>
                </a:solidFill>
                <a:latin typeface="+mn-ea"/>
                <a:cs typeface="Meiryo" charset="-128"/>
              </a:rPr>
              <a:t>e.</a:t>
            </a:r>
            <a:r>
              <a:rPr kumimoji="1" lang="ja-JP" altLang="en-US" b="1" dirty="0" smtClean="0">
                <a:solidFill>
                  <a:schemeClr val="accent2"/>
                </a:solidFill>
                <a:latin typeface="+mn-ea"/>
                <a:cs typeface="Meiryo" charset="-128"/>
              </a:rPr>
              <a:t>外部ディレクター</a:t>
            </a:r>
            <a:endParaRPr kumimoji="1" lang="en-US" altLang="ja-JP" b="1" dirty="0" smtClean="0">
              <a:solidFill>
                <a:schemeClr val="accent2"/>
              </a:solidFill>
              <a:latin typeface="+mn-ea"/>
              <a:cs typeface="Meiryo" charset="-128"/>
            </a:endParaRPr>
          </a:p>
        </p:txBody>
      </p:sp>
      <p:sp>
        <p:nvSpPr>
          <p:cNvPr id="19" name="テキスト ボックス 18"/>
          <p:cNvSpPr txBox="1"/>
          <p:nvPr/>
        </p:nvSpPr>
        <p:spPr>
          <a:xfrm>
            <a:off x="6173644" y="1251178"/>
            <a:ext cx="1615071" cy="395621"/>
          </a:xfrm>
          <a:prstGeom prst="rect">
            <a:avLst/>
          </a:prstGeom>
          <a:solidFill>
            <a:schemeClr val="bg1"/>
          </a:solid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b="1" dirty="0" smtClean="0">
                <a:solidFill>
                  <a:srgbClr val="C00000"/>
                </a:solidFill>
                <a:latin typeface="+mn-ea"/>
                <a:cs typeface="Meiryo" charset="-128"/>
              </a:rPr>
              <a:t>f.</a:t>
            </a:r>
            <a:r>
              <a:rPr kumimoji="1" lang="ja-JP" altLang="en-US" b="1" dirty="0" smtClean="0">
                <a:solidFill>
                  <a:srgbClr val="C00000"/>
                </a:solidFill>
                <a:latin typeface="+mn-ea"/>
                <a:cs typeface="Meiryo" charset="-128"/>
              </a:rPr>
              <a:t>事業全体</a:t>
            </a:r>
            <a:endParaRPr kumimoji="1" lang="en-US" altLang="ja-JP" b="1" dirty="0" smtClean="0">
              <a:solidFill>
                <a:srgbClr val="C00000"/>
              </a:solidFill>
              <a:latin typeface="+mn-ea"/>
              <a:cs typeface="Meiryo" charset="-128"/>
            </a:endParaRPr>
          </a:p>
        </p:txBody>
      </p:sp>
      <p:sp>
        <p:nvSpPr>
          <p:cNvPr id="20" name="テキスト ボックス 19"/>
          <p:cNvSpPr txBox="1"/>
          <p:nvPr/>
        </p:nvSpPr>
        <p:spPr>
          <a:xfrm>
            <a:off x="6173644" y="3932487"/>
            <a:ext cx="1413609" cy="395621"/>
          </a:xfrm>
          <a:prstGeom prst="rect">
            <a:avLst/>
          </a:prstGeom>
          <a:solidFill>
            <a:schemeClr val="bg1"/>
          </a:solid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b="1" dirty="0" smtClean="0">
                <a:solidFill>
                  <a:srgbClr val="002060"/>
                </a:solidFill>
                <a:latin typeface="+mn-ea"/>
                <a:cs typeface="Meiryo" charset="-128"/>
              </a:rPr>
              <a:t>g.</a:t>
            </a:r>
            <a:r>
              <a:rPr kumimoji="1" lang="ja-JP" altLang="en-US" b="1" dirty="0" smtClean="0">
                <a:solidFill>
                  <a:srgbClr val="002060"/>
                </a:solidFill>
                <a:latin typeface="+mn-ea"/>
                <a:cs typeface="Meiryo" charset="-128"/>
              </a:rPr>
              <a:t>人物名</a:t>
            </a:r>
            <a:endParaRPr kumimoji="1" lang="en-US" altLang="ja-JP" b="1" dirty="0" smtClean="0">
              <a:solidFill>
                <a:srgbClr val="002060"/>
              </a:solidFill>
              <a:latin typeface="+mn-ea"/>
              <a:cs typeface="Meiryo" charset="-128"/>
            </a:endParaRPr>
          </a:p>
        </p:txBody>
      </p:sp>
      <p:sp>
        <p:nvSpPr>
          <p:cNvPr id="22" name="テキスト ボックス 21"/>
          <p:cNvSpPr txBox="1"/>
          <p:nvPr/>
        </p:nvSpPr>
        <p:spPr>
          <a:xfrm>
            <a:off x="1662545" y="4012926"/>
            <a:ext cx="2342677" cy="778355"/>
          </a:xfrm>
          <a:prstGeom prst="rect">
            <a:avLst/>
          </a:prstGeom>
          <a:solidFill>
            <a:schemeClr val="bg1"/>
          </a:solid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Char char="ü"/>
              <a:tabLst/>
              <a:defRPr/>
            </a:pPr>
            <a:r>
              <a:rPr kumimoji="1" lang="en-US" altLang="ja-JP" b="1" dirty="0" smtClean="0">
                <a:solidFill>
                  <a:srgbClr val="FF9300"/>
                </a:solidFill>
                <a:latin typeface="+mn-ea"/>
                <a:cs typeface="Meiryo" charset="-128"/>
              </a:rPr>
              <a:t>k.</a:t>
            </a:r>
            <a:r>
              <a:rPr kumimoji="1" lang="ja-JP" altLang="en-US" b="1" dirty="0" smtClean="0">
                <a:solidFill>
                  <a:srgbClr val="FF9300"/>
                </a:solidFill>
                <a:latin typeface="+mn-ea"/>
                <a:cs typeface="Meiryo" charset="-128"/>
              </a:rPr>
              <a:t>外部ライター</a:t>
            </a:r>
            <a:r>
              <a:rPr kumimoji="1" lang="en-US" altLang="ja-JP" b="1" dirty="0" smtClean="0">
                <a:solidFill>
                  <a:srgbClr val="FF9300"/>
                </a:solidFill>
                <a:latin typeface="+mn-ea"/>
                <a:cs typeface="Meiryo" charset="-128"/>
              </a:rPr>
              <a:t>(</a:t>
            </a:r>
            <a:r>
              <a:rPr kumimoji="1" lang="ja-JP" altLang="en-US" b="1" dirty="0" smtClean="0">
                <a:solidFill>
                  <a:srgbClr val="FF9300"/>
                </a:solidFill>
                <a:latin typeface="+mn-ea"/>
                <a:cs typeface="Meiryo" charset="-128"/>
              </a:rPr>
              <a:t>インターンなど</a:t>
            </a:r>
            <a:r>
              <a:rPr kumimoji="1" lang="en-US" altLang="ja-JP" b="1" dirty="0" smtClean="0">
                <a:solidFill>
                  <a:srgbClr val="FF9300"/>
                </a:solidFill>
                <a:latin typeface="+mn-ea"/>
                <a:cs typeface="Meiryo" charset="-128"/>
              </a:rPr>
              <a:t>)</a:t>
            </a:r>
          </a:p>
        </p:txBody>
      </p:sp>
      <p:sp>
        <p:nvSpPr>
          <p:cNvPr id="17" name="正方形/長方形 16"/>
          <p:cNvSpPr/>
          <p:nvPr/>
        </p:nvSpPr>
        <p:spPr>
          <a:xfrm>
            <a:off x="56992" y="2779977"/>
            <a:ext cx="4515008" cy="1692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t>事業に関わる話や</a:t>
            </a:r>
            <a:r>
              <a:rPr kumimoji="1" lang="en-US" altLang="ja-JP" sz="2400" dirty="0" err="1" smtClean="0"/>
              <a:t>DeNA</a:t>
            </a:r>
            <a:r>
              <a:rPr kumimoji="1" lang="ja-JP" altLang="en-US" sz="2400" dirty="0" smtClean="0"/>
              <a:t>を構成する人物に関しては</a:t>
            </a:r>
            <a:endParaRPr kumimoji="1" lang="en-US" altLang="ja-JP" sz="2400" dirty="0" smtClean="0"/>
          </a:p>
          <a:p>
            <a:pPr algn="ctr"/>
            <a:r>
              <a:rPr kumimoji="1" lang="ja-JP" altLang="en-US" sz="2400" dirty="0" smtClean="0"/>
              <a:t>左から下にかけて位置している</a:t>
            </a:r>
            <a:endParaRPr kumimoji="1" lang="en-US" altLang="ja-JP" sz="2400" dirty="0" smtClean="0"/>
          </a:p>
        </p:txBody>
      </p:sp>
    </p:spTree>
    <p:extLst>
      <p:ext uri="{BB962C8B-B14F-4D97-AF65-F5344CB8AC3E}">
        <p14:creationId xmlns:p14="http://schemas.microsoft.com/office/powerpoint/2010/main" val="2123587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dirty="0"/>
              <a:t>調査報告書</a:t>
            </a:r>
            <a:endParaRPr kumimoji="1" lang="en-US" altLang="ja-JP" dirty="0"/>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dirty="0"/>
              <a:t>Bi-Gram Network</a:t>
            </a:r>
            <a:r>
              <a:rPr lang="ja-JP" altLang="en-US" dirty="0"/>
              <a:t>の結果</a:t>
            </a:r>
            <a:endParaRPr lang="en-US" altLang="ja-JP" dirty="0"/>
          </a:p>
          <a:p>
            <a:r>
              <a:rPr lang="en-US" altLang="ja-JP" dirty="0"/>
              <a:t>Word2Vec</a:t>
            </a:r>
            <a:r>
              <a:rPr lang="ja-JP" altLang="en-US" dirty="0"/>
              <a:t>の結果</a:t>
            </a:r>
            <a:endParaRPr lang="en-US" altLang="ja-JP" dirty="0"/>
          </a:p>
          <a:p>
            <a:r>
              <a:rPr lang="ja-JP" altLang="en-US" b="1" dirty="0">
                <a:solidFill>
                  <a:schemeClr val="accent1"/>
                </a:solidFill>
              </a:rPr>
              <a:t>結論</a:t>
            </a:r>
            <a:endParaRPr lang="en-US" altLang="ja-JP" b="1" dirty="0">
              <a:solidFill>
                <a:schemeClr val="accent1"/>
              </a:solidFill>
            </a:endParaRPr>
          </a:p>
          <a:p>
            <a:endParaRPr kumimoji="1" lang="en-US" altLang="ja-JP" dirty="0"/>
          </a:p>
          <a:p>
            <a:endParaRPr kumimoji="1" lang="en-US" altLang="ja-JP" dirty="0"/>
          </a:p>
        </p:txBody>
      </p:sp>
    </p:spTree>
    <p:extLst>
      <p:ext uri="{BB962C8B-B14F-4D97-AF65-F5344CB8AC3E}">
        <p14:creationId xmlns:p14="http://schemas.microsoft.com/office/powerpoint/2010/main" val="1914791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85467"/>
            <a:ext cx="9144000" cy="690648"/>
          </a:xfrm>
        </p:spPr>
        <p:txBody>
          <a:bodyPr>
            <a:noAutofit/>
          </a:bodyPr>
          <a:lstStyle/>
          <a:p>
            <a:r>
              <a:rPr kumimoji="1" lang="ja-JP" altLang="en-US" sz="3600" dirty="0" smtClean="0"/>
              <a:t>だいたいわかったような</a:t>
            </a:r>
            <a:r>
              <a:rPr kumimoji="1" lang="en-US" altLang="ja-JP" sz="3600" dirty="0" smtClean="0"/>
              <a:t/>
            </a:r>
            <a:br>
              <a:rPr kumimoji="1" lang="en-US" altLang="ja-JP" sz="3600" dirty="0" smtClean="0"/>
            </a:br>
            <a:r>
              <a:rPr lang="ja-JP" altLang="en-US" sz="3600" dirty="0" smtClean="0"/>
              <a:t>わからないような</a:t>
            </a:r>
            <a:endParaRPr kumimoji="1" lang="ja-JP" altLang="en-US" sz="3600" dirty="0"/>
          </a:p>
        </p:txBody>
      </p:sp>
      <p:sp>
        <p:nvSpPr>
          <p:cNvPr id="4" name="テキスト プレースホルダー 3"/>
          <p:cNvSpPr>
            <a:spLocks noGrp="1"/>
          </p:cNvSpPr>
          <p:nvPr>
            <p:ph type="body" sz="quarter" idx="11"/>
          </p:nvPr>
        </p:nvSpPr>
        <p:spPr/>
        <p:txBody>
          <a:bodyPr/>
          <a:lstStyle/>
          <a:p>
            <a:r>
              <a:rPr kumimoji="1" lang="ja-JP" altLang="en-US" b="1" dirty="0"/>
              <a:t>結論</a:t>
            </a:r>
          </a:p>
        </p:txBody>
      </p:sp>
      <p:sp>
        <p:nvSpPr>
          <p:cNvPr id="5" name="テキスト プレースホルダー 2"/>
          <p:cNvSpPr>
            <a:spLocks noGrp="1"/>
          </p:cNvSpPr>
          <p:nvPr>
            <p:ph type="body" sz="quarter" idx="10"/>
          </p:nvPr>
        </p:nvSpPr>
        <p:spPr>
          <a:xfrm>
            <a:off x="637886" y="1259753"/>
            <a:ext cx="7545532" cy="4762355"/>
          </a:xfrm>
        </p:spPr>
        <p:txBody>
          <a:bodyPr/>
          <a:lstStyle/>
          <a:p>
            <a:pPr>
              <a:buFont typeface="Wingdings" charset="2"/>
              <a:buChar char="u"/>
            </a:pPr>
            <a:r>
              <a:rPr lang="ja-JP" altLang="en-US" sz="2400" dirty="0" smtClean="0"/>
              <a:t>報告書の雰囲気はつかめた気がする</a:t>
            </a:r>
            <a:endParaRPr lang="en-US" altLang="ja-JP" sz="2400" dirty="0" smtClean="0"/>
          </a:p>
          <a:p>
            <a:pPr lvl="1">
              <a:buFont typeface="Wingdings" charset="2"/>
              <a:buChar char="ü"/>
            </a:pPr>
            <a:r>
              <a:rPr kumimoji="1" lang="ja-JP" altLang="en-US" sz="2000" dirty="0" smtClean="0"/>
              <a:t>要約も読まずにこの結果だけ見てもどうしようもない感じの分析しかできていないが</a:t>
            </a:r>
            <a:endParaRPr kumimoji="1" lang="en-US" altLang="ja-JP" sz="2000" dirty="0" smtClean="0"/>
          </a:p>
          <a:p>
            <a:pPr>
              <a:buFont typeface="Wingdings" charset="2"/>
              <a:buChar char="u"/>
            </a:pPr>
            <a:endParaRPr lang="en-US" altLang="ja-JP" sz="2400" dirty="0" smtClean="0"/>
          </a:p>
          <a:p>
            <a:pPr>
              <a:buFont typeface="Wingdings" charset="2"/>
              <a:buChar char="u"/>
            </a:pPr>
            <a:r>
              <a:rPr lang="ja-JP" altLang="en-US" sz="2400" dirty="0" smtClean="0"/>
              <a:t>デモ再掲</a:t>
            </a:r>
            <a:endParaRPr lang="en-US" altLang="ja-JP" sz="2400" dirty="0" smtClean="0"/>
          </a:p>
          <a:p>
            <a:pPr lvl="1">
              <a:buFont typeface="Wingdings" charset="2"/>
              <a:buChar char="ü"/>
            </a:pPr>
            <a:r>
              <a:rPr lang="en-US" altLang="ja-JP" sz="2000" dirty="0" smtClean="0">
                <a:hlinkClick r:id="rId2"/>
              </a:rPr>
              <a:t>Bi-Gram Network</a:t>
            </a:r>
            <a:endParaRPr lang="en-US" altLang="ja-JP" sz="2000" dirty="0"/>
          </a:p>
          <a:p>
            <a:pPr lvl="1">
              <a:buFont typeface="Wingdings" charset="2"/>
              <a:buChar char="ü"/>
            </a:pPr>
            <a:r>
              <a:rPr lang="en-US" altLang="ja-JP" sz="2000" dirty="0" smtClean="0">
                <a:hlinkClick r:id="rId3"/>
              </a:rPr>
              <a:t>Word2vec with t-</a:t>
            </a:r>
            <a:r>
              <a:rPr lang="en-US" altLang="ja-JP" sz="2000" dirty="0" err="1" smtClean="0">
                <a:hlinkClick r:id="rId3"/>
              </a:rPr>
              <a:t>sne</a:t>
            </a:r>
            <a:endParaRPr lang="en-US" altLang="ja-JP" sz="2000" dirty="0"/>
          </a:p>
          <a:p>
            <a:pPr>
              <a:buFont typeface="Wingdings" charset="2"/>
              <a:buChar char="u"/>
            </a:pPr>
            <a:endParaRPr lang="en-US" altLang="ja-JP" sz="2400" dirty="0"/>
          </a:p>
          <a:p>
            <a:pPr>
              <a:buFont typeface="Wingdings" charset="2"/>
              <a:buChar char="u"/>
            </a:pPr>
            <a:r>
              <a:rPr kumimoji="1" lang="ja-JP" altLang="en-US" sz="2400" dirty="0" smtClean="0"/>
              <a:t>文章の雰囲気をつかむなら、文書要約も試すべきだった気がする</a:t>
            </a:r>
            <a:endParaRPr kumimoji="1" lang="en-US" altLang="ja-JP" sz="2400" dirty="0" smtClean="0"/>
          </a:p>
          <a:p>
            <a:pPr lvl="1">
              <a:buFont typeface="Wingdings" charset="2"/>
              <a:buChar char="ü"/>
            </a:pPr>
            <a:r>
              <a:rPr lang="ja-JP" altLang="en-US" sz="2000" dirty="0" smtClean="0"/>
              <a:t>参考</a:t>
            </a:r>
            <a:r>
              <a:rPr lang="en-US" altLang="ja-JP" sz="2000" dirty="0" smtClean="0"/>
              <a:t>: </a:t>
            </a:r>
            <a:r>
              <a:rPr lang="en-US" altLang="ja-JP" sz="2000" dirty="0" smtClean="0">
                <a:hlinkClick r:id="rId4"/>
              </a:rPr>
              <a:t>Google Research Blog: Text summarization with TensorFlow</a:t>
            </a:r>
            <a:endParaRPr lang="en-US" altLang="ja-JP" sz="2000" dirty="0"/>
          </a:p>
          <a:p>
            <a:pPr lvl="1">
              <a:buFont typeface="Wingdings" charset="2"/>
              <a:buChar char="ü"/>
            </a:pPr>
            <a:r>
              <a:rPr kumimoji="1" lang="ja-JP" altLang="en-US" sz="2000" dirty="0" smtClean="0"/>
              <a:t>やっていく</a:t>
            </a:r>
            <a:endParaRPr kumimoji="1" lang="en-US" altLang="ja-JP" sz="2000" dirty="0"/>
          </a:p>
        </p:txBody>
      </p:sp>
    </p:spTree>
    <p:extLst>
      <p:ext uri="{BB962C8B-B14F-4D97-AF65-F5344CB8AC3E}">
        <p14:creationId xmlns:p14="http://schemas.microsoft.com/office/powerpoint/2010/main" val="633104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b="1" dirty="0">
                <a:solidFill>
                  <a:schemeClr val="accent1"/>
                </a:solidFill>
              </a:rPr>
              <a:t>DeNA</a:t>
            </a:r>
            <a:r>
              <a:rPr kumimoji="1" lang="ja-JP" altLang="en-US" b="1" dirty="0">
                <a:solidFill>
                  <a:schemeClr val="accent1"/>
                </a:solidFill>
              </a:rPr>
              <a:t>の問題について</a:t>
            </a:r>
            <a:endParaRPr kumimoji="1" lang="en-US" altLang="ja-JP" b="1" dirty="0">
              <a:solidFill>
                <a:schemeClr val="accent1"/>
              </a:solidFill>
            </a:endParaRPr>
          </a:p>
          <a:p>
            <a:r>
              <a:rPr kumimoji="1" lang="ja-JP" altLang="en-US" dirty="0"/>
              <a:t>調査報告書</a:t>
            </a:r>
            <a:endParaRPr kumimoji="1" lang="en-US" altLang="ja-JP" dirty="0"/>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dirty="0"/>
              <a:t>Bi-Gram Network</a:t>
            </a:r>
            <a:r>
              <a:rPr lang="ja-JP" altLang="en-US" dirty="0"/>
              <a:t>の結果</a:t>
            </a:r>
            <a:endParaRPr lang="en-US" altLang="ja-JP" dirty="0"/>
          </a:p>
          <a:p>
            <a:r>
              <a:rPr lang="en-US" altLang="ja-JP" dirty="0"/>
              <a:t>Word2Vec</a:t>
            </a:r>
            <a:r>
              <a:rPr lang="ja-JP" altLang="en-US" dirty="0"/>
              <a:t>の結果</a:t>
            </a:r>
            <a:endParaRPr lang="en-US" altLang="ja-JP" dirty="0"/>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993901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97296"/>
            <a:ext cx="9144000" cy="690648"/>
          </a:xfrm>
        </p:spPr>
        <p:txBody>
          <a:bodyPr>
            <a:noAutofit/>
          </a:bodyPr>
          <a:lstStyle/>
          <a:p>
            <a:r>
              <a:rPr kumimoji="1" lang="ja-JP" altLang="en-US" sz="3600" dirty="0"/>
              <a:t>コンプライアンス問題</a:t>
            </a:r>
          </a:p>
        </p:txBody>
      </p:sp>
      <p:sp>
        <p:nvSpPr>
          <p:cNvPr id="4" name="テキスト プレースホルダー 3"/>
          <p:cNvSpPr>
            <a:spLocks noGrp="1"/>
          </p:cNvSpPr>
          <p:nvPr>
            <p:ph type="body" sz="quarter" idx="11"/>
          </p:nvPr>
        </p:nvSpPr>
        <p:spPr/>
        <p:txBody>
          <a:bodyPr/>
          <a:lstStyle/>
          <a:p>
            <a:r>
              <a:rPr kumimoji="1" lang="en-US" altLang="ja-JP" b="1" dirty="0"/>
              <a:t>DeNA</a:t>
            </a:r>
            <a:r>
              <a:rPr kumimoji="1" lang="ja-JP" altLang="en-US" b="1" dirty="0"/>
              <a:t>の問題について</a:t>
            </a:r>
          </a:p>
        </p:txBody>
      </p:sp>
      <p:sp>
        <p:nvSpPr>
          <p:cNvPr id="5" name="四角形: 角を丸くする 4"/>
          <p:cNvSpPr/>
          <p:nvPr/>
        </p:nvSpPr>
        <p:spPr>
          <a:xfrm>
            <a:off x="665018" y="4363353"/>
            <a:ext cx="1644072" cy="397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一言で言うと</a:t>
            </a:r>
          </a:p>
        </p:txBody>
      </p:sp>
      <p:sp>
        <p:nvSpPr>
          <p:cNvPr id="6" name="四角形: 角を丸くする 5"/>
          <p:cNvSpPr/>
          <p:nvPr/>
        </p:nvSpPr>
        <p:spPr>
          <a:xfrm>
            <a:off x="665018" y="1271253"/>
            <a:ext cx="1644072" cy="397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発端</a:t>
            </a:r>
          </a:p>
        </p:txBody>
      </p:sp>
      <p:sp>
        <p:nvSpPr>
          <p:cNvPr id="7" name="テキスト ボックス 6"/>
          <p:cNvSpPr txBox="1"/>
          <p:nvPr/>
        </p:nvSpPr>
        <p:spPr>
          <a:xfrm>
            <a:off x="665018" y="1644073"/>
            <a:ext cx="7610764" cy="2492990"/>
          </a:xfrm>
          <a:prstGeom prst="rect">
            <a:avLst/>
          </a:prstGeom>
          <a:noFill/>
        </p:spPr>
        <p:txBody>
          <a:bodyPr wrap="square" rtlCol="0">
            <a:spAutoFit/>
          </a:bodyPr>
          <a:lstStyle/>
          <a:p>
            <a:pPr marL="342891" indent="-342891">
              <a:lnSpc>
                <a:spcPct val="130000"/>
              </a:lnSpc>
              <a:buFont typeface="Wingdings" charset="2"/>
              <a:buChar char="u"/>
            </a:pPr>
            <a:r>
              <a:rPr kumimoji="1" lang="en-US" altLang="ja-JP" sz="2400" dirty="0">
                <a:latin typeface="+mn-ea"/>
                <a:ea typeface="+mn-ea"/>
                <a:cs typeface="Meiryo" charset="-128"/>
              </a:rPr>
              <a:t>DeNA</a:t>
            </a:r>
            <a:r>
              <a:rPr kumimoji="1" lang="ja-JP" altLang="en-US" sz="2400" dirty="0">
                <a:latin typeface="+mn-ea"/>
                <a:ea typeface="+mn-ea"/>
                <a:cs typeface="Meiryo" charset="-128"/>
              </a:rPr>
              <a:t>が運営する医療</a:t>
            </a:r>
            <a:r>
              <a:rPr kumimoji="1" lang="ja-JP" altLang="en-US" sz="2400" b="1" dirty="0">
                <a:latin typeface="+mn-ea"/>
                <a:ea typeface="+mn-ea"/>
                <a:cs typeface="Meiryo" charset="-128"/>
              </a:rPr>
              <a:t>キュレ</a:t>
            </a:r>
            <a:r>
              <a:rPr kumimoji="1" lang="en-US" altLang="ja-JP" sz="2400" b="1" dirty="0">
                <a:latin typeface="+mn-ea"/>
                <a:ea typeface="+mn-ea"/>
                <a:cs typeface="Meiryo" charset="-128"/>
              </a:rPr>
              <a:t>―</a:t>
            </a:r>
            <a:r>
              <a:rPr kumimoji="1" lang="ja-JP" altLang="en-US" sz="2400" b="1" dirty="0">
                <a:latin typeface="+mn-ea"/>
                <a:ea typeface="+mn-ea"/>
                <a:cs typeface="Meiryo" charset="-128"/>
              </a:rPr>
              <a:t>ションサイト</a:t>
            </a:r>
            <a:r>
              <a:rPr kumimoji="1" lang="en-US" altLang="ja-JP" sz="2400" dirty="0">
                <a:latin typeface="+mn-ea"/>
                <a:cs typeface="Meiryo" charset="-128"/>
              </a:rPr>
              <a:t>(</a:t>
            </a:r>
            <a:r>
              <a:rPr kumimoji="1" lang="ja-JP" altLang="en-US" sz="2400" dirty="0">
                <a:latin typeface="+mn-ea"/>
                <a:cs typeface="Meiryo" charset="-128"/>
              </a:rPr>
              <a:t>一般の人が投稿出来るメディア</a:t>
            </a:r>
            <a:r>
              <a:rPr kumimoji="1" lang="en-US" altLang="ja-JP" sz="2400" dirty="0">
                <a:latin typeface="+mn-ea"/>
                <a:cs typeface="Meiryo" charset="-128"/>
              </a:rPr>
              <a:t>)</a:t>
            </a:r>
            <a:r>
              <a:rPr kumimoji="1" lang="en-US" altLang="ja-JP" sz="2400" dirty="0">
                <a:latin typeface="+mn-ea"/>
                <a:ea typeface="+mn-ea"/>
                <a:cs typeface="Meiryo" charset="-128"/>
              </a:rPr>
              <a:t>Welq</a:t>
            </a:r>
            <a:r>
              <a:rPr kumimoji="1" lang="ja-JP" altLang="en-US" sz="2400" dirty="0">
                <a:latin typeface="+mn-ea"/>
                <a:cs typeface="Meiryo" charset="-128"/>
              </a:rPr>
              <a:t>の信憑性に関する疑問・批判が</a:t>
            </a:r>
            <a:r>
              <a:rPr kumimoji="1" lang="en-US" altLang="ja-JP" sz="2400" dirty="0">
                <a:latin typeface="+mn-ea"/>
                <a:cs typeface="Meiryo" charset="-128"/>
              </a:rPr>
              <a:t>2016</a:t>
            </a:r>
            <a:r>
              <a:rPr kumimoji="1" lang="ja-JP" altLang="en-US" sz="2400" dirty="0">
                <a:latin typeface="+mn-ea"/>
                <a:cs typeface="Meiryo" charset="-128"/>
              </a:rPr>
              <a:t>年秋頃に噴出</a:t>
            </a:r>
            <a:endParaRPr kumimoji="1" lang="en-US" altLang="ja-JP" sz="2400" dirty="0">
              <a:latin typeface="+mn-ea"/>
              <a:cs typeface="Meiryo" charset="-128"/>
            </a:endParaRPr>
          </a:p>
          <a:p>
            <a:pPr marL="342891" indent="-342891">
              <a:lnSpc>
                <a:spcPct val="130000"/>
              </a:lnSpc>
              <a:buFont typeface="Wingdings" charset="2"/>
              <a:buChar char="u"/>
            </a:pPr>
            <a:r>
              <a:rPr kumimoji="1" lang="ja-JP" altLang="en-US" sz="2400" dirty="0">
                <a:latin typeface="+mn-ea"/>
                <a:ea typeface="+mn-ea"/>
                <a:cs typeface="Meiryo" charset="-128"/>
              </a:rPr>
              <a:t>他のキュレ</a:t>
            </a:r>
            <a:r>
              <a:rPr kumimoji="1" lang="en-US" altLang="ja-JP" sz="2400" dirty="0">
                <a:latin typeface="+mn-ea"/>
                <a:ea typeface="+mn-ea"/>
                <a:cs typeface="Meiryo" charset="-128"/>
              </a:rPr>
              <a:t>―</a:t>
            </a:r>
            <a:r>
              <a:rPr kumimoji="1" lang="ja-JP" altLang="en-US" sz="2400" dirty="0">
                <a:latin typeface="+mn-ea"/>
                <a:ea typeface="+mn-ea"/>
                <a:cs typeface="Meiryo" charset="-128"/>
              </a:rPr>
              <a:t>ションサイトに関しても批判が集まるようになる</a:t>
            </a:r>
          </a:p>
        </p:txBody>
      </p:sp>
      <p:sp>
        <p:nvSpPr>
          <p:cNvPr id="8" name="テキスト ボックス 7"/>
          <p:cNvSpPr txBox="1"/>
          <p:nvPr/>
        </p:nvSpPr>
        <p:spPr>
          <a:xfrm>
            <a:off x="665018" y="4760517"/>
            <a:ext cx="7610764" cy="1532727"/>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400" dirty="0">
                <a:latin typeface="+mn-ea"/>
                <a:cs typeface="Meiryo" charset="-128"/>
              </a:rPr>
              <a:t>著作権をほぼ無視した記事作成を推奨するマニュアルなど、メディア運営に関するコンプライアンスが全く欠如した組織体制だった</a:t>
            </a:r>
            <a:endParaRPr kumimoji="1" lang="ja-JP" altLang="en-US" sz="2400" dirty="0">
              <a:latin typeface="+mn-ea"/>
              <a:ea typeface="+mn-ea"/>
              <a:cs typeface="Meiryo" charset="-128"/>
            </a:endParaRPr>
          </a:p>
        </p:txBody>
      </p:sp>
    </p:spTree>
    <p:extLst>
      <p:ext uri="{BB962C8B-B14F-4D97-AF65-F5344CB8AC3E}">
        <p14:creationId xmlns:p14="http://schemas.microsoft.com/office/powerpoint/2010/main" val="3959816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b="1" dirty="0">
                <a:solidFill>
                  <a:schemeClr val="accent1"/>
                </a:solidFill>
              </a:rPr>
              <a:t>調査報告書</a:t>
            </a:r>
            <a:endParaRPr kumimoji="1" lang="en-US" altLang="ja-JP" b="1" dirty="0">
              <a:solidFill>
                <a:schemeClr val="accent1"/>
              </a:solidFill>
            </a:endParaRPr>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dirty="0"/>
              <a:t>Bi-Gram Network</a:t>
            </a:r>
            <a:r>
              <a:rPr lang="ja-JP" altLang="en-US" dirty="0"/>
              <a:t>の結果</a:t>
            </a:r>
            <a:endParaRPr lang="en-US" altLang="ja-JP" dirty="0"/>
          </a:p>
          <a:p>
            <a:r>
              <a:rPr lang="en-US" altLang="ja-JP" dirty="0"/>
              <a:t>Word2Vec</a:t>
            </a:r>
            <a:r>
              <a:rPr lang="ja-JP" altLang="en-US" dirty="0"/>
              <a:t>の結果</a:t>
            </a:r>
            <a:endParaRPr lang="en-US" altLang="ja-JP" dirty="0"/>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2097096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第三者委員会による調査</a:t>
            </a:r>
          </a:p>
        </p:txBody>
      </p:sp>
      <p:sp>
        <p:nvSpPr>
          <p:cNvPr id="3" name="テキスト プレースホルダー 2"/>
          <p:cNvSpPr>
            <a:spLocks noGrp="1"/>
          </p:cNvSpPr>
          <p:nvPr>
            <p:ph type="body" sz="quarter" idx="10"/>
          </p:nvPr>
        </p:nvSpPr>
        <p:spPr>
          <a:xfrm>
            <a:off x="388505" y="1781273"/>
            <a:ext cx="7683500" cy="3740150"/>
          </a:xfrm>
        </p:spPr>
        <p:txBody>
          <a:bodyPr/>
          <a:lstStyle/>
          <a:p>
            <a:pPr>
              <a:buFont typeface="Wingdings" panose="05000000000000000000" pitchFamily="2" charset="2"/>
              <a:buChar char="u"/>
            </a:pPr>
            <a:r>
              <a:rPr kumimoji="1" lang="en-US" altLang="ja-JP" dirty="0"/>
              <a:t>2016</a:t>
            </a:r>
            <a:r>
              <a:rPr kumimoji="1" lang="ja-JP" altLang="en-US" dirty="0"/>
              <a:t>年</a:t>
            </a:r>
            <a:r>
              <a:rPr kumimoji="1" lang="en-US" altLang="ja-JP" dirty="0"/>
              <a:t>12</a:t>
            </a:r>
            <a:r>
              <a:rPr kumimoji="1" lang="ja-JP" altLang="en-US" dirty="0"/>
              <a:t>月</a:t>
            </a:r>
            <a:r>
              <a:rPr kumimoji="1" lang="en-US" altLang="ja-JP" dirty="0"/>
              <a:t>15</a:t>
            </a:r>
            <a:r>
              <a:rPr kumimoji="1" lang="ja-JP" altLang="en-US" dirty="0"/>
              <a:t>日に第三者委員会が設置される</a:t>
            </a:r>
            <a:endParaRPr kumimoji="1" lang="en-US" altLang="ja-JP" dirty="0"/>
          </a:p>
          <a:p>
            <a:pPr>
              <a:buFont typeface="Wingdings" panose="05000000000000000000" pitchFamily="2" charset="2"/>
              <a:buChar char="u"/>
            </a:pPr>
            <a:r>
              <a:rPr lang="en-US" altLang="ja-JP" dirty="0"/>
              <a:t>2017</a:t>
            </a:r>
            <a:r>
              <a:rPr lang="ja-JP" altLang="en-US" dirty="0"/>
              <a:t>年</a:t>
            </a:r>
            <a:r>
              <a:rPr lang="en-US" altLang="ja-JP" dirty="0"/>
              <a:t>3</a:t>
            </a:r>
            <a:r>
              <a:rPr lang="ja-JP" altLang="en-US" dirty="0"/>
              <a:t>月</a:t>
            </a:r>
            <a:r>
              <a:rPr lang="en-US" altLang="ja-JP" dirty="0"/>
              <a:t>11</a:t>
            </a:r>
            <a:r>
              <a:rPr lang="ja-JP" altLang="en-US" dirty="0"/>
              <a:t>日に調査報告書</a:t>
            </a:r>
            <a:r>
              <a:rPr lang="en-US" altLang="ja-JP" dirty="0"/>
              <a:t>(300</a:t>
            </a:r>
            <a:r>
              <a:rPr lang="ja-JP" altLang="en-US" dirty="0"/>
              <a:t>ページ超</a:t>
            </a:r>
            <a:r>
              <a:rPr lang="en-US" altLang="ja-JP" dirty="0"/>
              <a:t>)</a:t>
            </a:r>
            <a:r>
              <a:rPr lang="ja-JP" altLang="en-US" dirty="0"/>
              <a:t>を受領</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調査報告書</a:t>
            </a:r>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b="22373"/>
          <a:stretch/>
        </p:blipFill>
        <p:spPr>
          <a:xfrm>
            <a:off x="59434" y="3519055"/>
            <a:ext cx="4280648" cy="1801090"/>
          </a:xfrm>
          <a:prstGeom prst="rect">
            <a:avLst/>
          </a:prstGeom>
        </p:spPr>
      </p:pic>
      <p:sp>
        <p:nvSpPr>
          <p:cNvPr id="7" name="矢印: 右 6"/>
          <p:cNvSpPr/>
          <p:nvPr/>
        </p:nvSpPr>
        <p:spPr>
          <a:xfrm>
            <a:off x="4409319" y="4410364"/>
            <a:ext cx="517740" cy="434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6296" y="3519055"/>
            <a:ext cx="4089535" cy="1782618"/>
          </a:xfrm>
          <a:prstGeom prst="rect">
            <a:avLst/>
          </a:prstGeom>
        </p:spPr>
      </p:pic>
      <p:sp>
        <p:nvSpPr>
          <p:cNvPr id="10" name="正方形/長方形 9"/>
          <p:cNvSpPr/>
          <p:nvPr/>
        </p:nvSpPr>
        <p:spPr>
          <a:xfrm>
            <a:off x="259195" y="5741172"/>
            <a:ext cx="2687852" cy="369332"/>
          </a:xfrm>
          <a:prstGeom prst="rect">
            <a:avLst/>
          </a:prstGeom>
        </p:spPr>
        <p:txBody>
          <a:bodyPr wrap="none">
            <a:spAutoFit/>
          </a:bodyPr>
          <a:lstStyle/>
          <a:p>
            <a:r>
              <a:rPr lang="ja-JP" altLang="en-US" dirty="0"/>
              <a:t>http://dena.com/jp/press/</a:t>
            </a:r>
          </a:p>
        </p:txBody>
      </p:sp>
    </p:spTree>
    <p:extLst>
      <p:ext uri="{BB962C8B-B14F-4D97-AF65-F5344CB8AC3E}">
        <p14:creationId xmlns:p14="http://schemas.microsoft.com/office/powerpoint/2010/main" val="3340905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委員会に認定された事実</a:t>
            </a:r>
          </a:p>
        </p:txBody>
      </p:sp>
      <p:sp>
        <p:nvSpPr>
          <p:cNvPr id="3" name="テキスト プレースホルダー 2"/>
          <p:cNvSpPr>
            <a:spLocks noGrp="1"/>
          </p:cNvSpPr>
          <p:nvPr>
            <p:ph type="body" sz="quarter" idx="10"/>
          </p:nvPr>
        </p:nvSpPr>
        <p:spPr>
          <a:xfrm>
            <a:off x="579726" y="2052974"/>
            <a:ext cx="7335838" cy="3220990"/>
          </a:xfrm>
        </p:spPr>
        <p:txBody>
          <a:bodyPr/>
          <a:lstStyle/>
          <a:p>
            <a:pPr>
              <a:buFont typeface="Wingdings" panose="05000000000000000000" pitchFamily="2" charset="2"/>
              <a:buChar char="u"/>
            </a:pPr>
            <a:r>
              <a:rPr lang="ja-JP" altLang="en-US" dirty="0"/>
              <a:t>運営していたサービスは</a:t>
            </a:r>
            <a:r>
              <a:rPr lang="ja-JP" altLang="en-US" b="1" dirty="0"/>
              <a:t>プラットフォーム</a:t>
            </a:r>
            <a:r>
              <a:rPr lang="en-US" altLang="ja-JP" b="1" dirty="0"/>
              <a:t>(</a:t>
            </a:r>
            <a:r>
              <a:rPr lang="ja-JP" altLang="en-US" b="1" dirty="0"/>
              <a:t>一般の人が投稿可能</a:t>
            </a:r>
            <a:r>
              <a:rPr lang="en-US" altLang="ja-JP" b="1" dirty="0"/>
              <a:t>)</a:t>
            </a:r>
            <a:r>
              <a:rPr lang="ja-JP" altLang="en-US" dirty="0"/>
              <a:t>ではなく</a:t>
            </a:r>
            <a:r>
              <a:rPr lang="ja-JP" altLang="en-US" b="1" dirty="0"/>
              <a:t>メディア</a:t>
            </a:r>
            <a:endParaRPr lang="en-US" altLang="ja-JP" b="1" dirty="0"/>
          </a:p>
          <a:p>
            <a:pPr>
              <a:buFont typeface="Wingdings" panose="05000000000000000000" pitchFamily="2" charset="2"/>
              <a:buChar char="u"/>
            </a:pPr>
            <a:r>
              <a:rPr kumimoji="1" lang="ja-JP" altLang="en-US" dirty="0"/>
              <a:t>ライターへの報酬単価が低いことが、不適切な記事を生む背景になっていた可能性</a:t>
            </a:r>
            <a:endParaRPr kumimoji="1" lang="en-US" altLang="ja-JP" dirty="0"/>
          </a:p>
          <a:p>
            <a:pPr>
              <a:buFont typeface="Wingdings" panose="05000000000000000000" pitchFamily="2" charset="2"/>
              <a:buChar char="u"/>
            </a:pPr>
            <a:r>
              <a:rPr kumimoji="1" lang="ja-JP" altLang="en-US" dirty="0"/>
              <a:t>記事が殆どチェックされずに公開されており、</a:t>
            </a:r>
            <a:r>
              <a:rPr lang="ja-JP" altLang="en-US" dirty="0"/>
              <a:t>著作権違反などを取り締まる体制がなかった</a:t>
            </a:r>
            <a:endParaRPr lang="en-US" altLang="ja-JP" dirty="0"/>
          </a:p>
        </p:txBody>
      </p:sp>
      <p:sp>
        <p:nvSpPr>
          <p:cNvPr id="4" name="テキスト プレースホルダー 3"/>
          <p:cNvSpPr>
            <a:spLocks noGrp="1"/>
          </p:cNvSpPr>
          <p:nvPr>
            <p:ph type="body" sz="quarter" idx="11"/>
          </p:nvPr>
        </p:nvSpPr>
        <p:spPr/>
        <p:txBody>
          <a:bodyPr/>
          <a:lstStyle/>
          <a:p>
            <a:r>
              <a:rPr kumimoji="1" lang="ja-JP" altLang="en-US" b="1" dirty="0"/>
              <a:t>調査報告書</a:t>
            </a:r>
          </a:p>
        </p:txBody>
      </p:sp>
    </p:spTree>
    <p:extLst>
      <p:ext uri="{BB962C8B-B14F-4D97-AF65-F5344CB8AC3E}">
        <p14:creationId xmlns:p14="http://schemas.microsoft.com/office/powerpoint/2010/main" val="4160161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原因・背景の分析</a:t>
            </a:r>
            <a:endParaRPr kumimoji="1" lang="ja-JP" altLang="en-US" dirty="0"/>
          </a:p>
        </p:txBody>
      </p:sp>
      <p:sp>
        <p:nvSpPr>
          <p:cNvPr id="11" name="テキスト プレースホルダー 10"/>
          <p:cNvSpPr>
            <a:spLocks noGrp="1"/>
          </p:cNvSpPr>
          <p:nvPr>
            <p:ph type="body" sz="quarter" idx="11"/>
          </p:nvPr>
        </p:nvSpPr>
        <p:spPr/>
        <p:txBody>
          <a:bodyPr/>
          <a:lstStyle/>
          <a:p>
            <a:r>
              <a:rPr lang="ja-JP" altLang="en-US" b="1" dirty="0"/>
              <a:t>調査報告書</a:t>
            </a:r>
          </a:p>
        </p:txBody>
      </p:sp>
      <p:sp>
        <p:nvSpPr>
          <p:cNvPr id="12" name="テキスト プレースホルダー 2"/>
          <p:cNvSpPr>
            <a:spLocks noGrp="1"/>
          </p:cNvSpPr>
          <p:nvPr>
            <p:ph type="body" sz="quarter" idx="10"/>
          </p:nvPr>
        </p:nvSpPr>
        <p:spPr>
          <a:xfrm>
            <a:off x="533546" y="1502734"/>
            <a:ext cx="7474382" cy="4990429"/>
          </a:xfrm>
        </p:spPr>
        <p:txBody>
          <a:bodyPr/>
          <a:lstStyle/>
          <a:p>
            <a:pPr>
              <a:buFont typeface="Wingdings" panose="05000000000000000000" pitchFamily="2" charset="2"/>
              <a:buChar char="u"/>
            </a:pPr>
            <a:r>
              <a:rPr lang="en-US" altLang="ja-JP" sz="2400" dirty="0" err="1"/>
              <a:t>i</a:t>
            </a:r>
            <a:r>
              <a:rPr lang="en-US" altLang="ja-JP" sz="2400" dirty="0" err="1" smtClean="0"/>
              <a:t>emo</a:t>
            </a:r>
            <a:r>
              <a:rPr lang="ja-JP" altLang="en-US" sz="2400" dirty="0"/>
              <a:t>社</a:t>
            </a:r>
            <a:r>
              <a:rPr lang="en-US" altLang="ja-JP" sz="2400" dirty="0"/>
              <a:t>,</a:t>
            </a:r>
            <a:r>
              <a:rPr lang="ja-JP" altLang="en-US" sz="2400" dirty="0"/>
              <a:t>ペロリ社を買収する際にキュレ</a:t>
            </a:r>
            <a:r>
              <a:rPr lang="en-US" altLang="ja-JP" sz="2400" dirty="0"/>
              <a:t>―</a:t>
            </a:r>
            <a:r>
              <a:rPr lang="ja-JP" altLang="en-US" sz="2400" dirty="0"/>
              <a:t>ション事業のリスクを適切に把握出来ていなかった</a:t>
            </a:r>
            <a:endParaRPr lang="en-US" altLang="ja-JP" sz="2400" dirty="0"/>
          </a:p>
          <a:p>
            <a:pPr>
              <a:buFont typeface="Wingdings" panose="05000000000000000000" pitchFamily="2" charset="2"/>
              <a:buChar char="u"/>
            </a:pPr>
            <a:r>
              <a:rPr lang="ja-JP" altLang="en-US" sz="2400" dirty="0"/>
              <a:t>事業リスクに対する予防策が十分ではなかった</a:t>
            </a:r>
            <a:endParaRPr lang="en-US" altLang="ja-JP" sz="2400" dirty="0"/>
          </a:p>
          <a:p>
            <a:pPr lvl="1">
              <a:buFont typeface="Wingdings" panose="05000000000000000000" pitchFamily="2" charset="2"/>
              <a:buChar char="ü"/>
            </a:pPr>
            <a:r>
              <a:rPr lang="ja-JP" altLang="en-US" sz="2000" dirty="0"/>
              <a:t>組織作り・コンプライアンス</a:t>
            </a:r>
            <a:endParaRPr lang="en-US" altLang="ja-JP" sz="2000" dirty="0"/>
          </a:p>
          <a:p>
            <a:pPr>
              <a:buFont typeface="Wingdings" panose="05000000000000000000" pitchFamily="2" charset="2"/>
              <a:buChar char="u"/>
            </a:pPr>
            <a:r>
              <a:rPr lang="ja-JP" altLang="en-US" sz="2400" dirty="0"/>
              <a:t>リスクが顕在化した後、問題の早期発見が遅れた</a:t>
            </a:r>
            <a:endParaRPr lang="en-US" altLang="ja-JP" sz="2400" dirty="0"/>
          </a:p>
          <a:p>
            <a:pPr lvl="1">
              <a:buFont typeface="Wingdings" panose="05000000000000000000" pitchFamily="2" charset="2"/>
              <a:buChar char="ü"/>
            </a:pPr>
            <a:r>
              <a:rPr lang="en-US" altLang="ja-JP" sz="2000" dirty="0"/>
              <a:t>KPI</a:t>
            </a:r>
            <a:r>
              <a:rPr lang="ja-JP" altLang="en-US" sz="2000" dirty="0"/>
              <a:t>が適切でなかった</a:t>
            </a:r>
            <a:r>
              <a:rPr lang="en-US" altLang="ja-JP" sz="2000" dirty="0"/>
              <a:t>(SEO DAU)</a:t>
            </a:r>
          </a:p>
          <a:p>
            <a:pPr lvl="1">
              <a:buFont typeface="Wingdings" panose="05000000000000000000" pitchFamily="2" charset="2"/>
              <a:buChar char="ü"/>
            </a:pPr>
            <a:r>
              <a:rPr lang="ja-JP" altLang="en-US" sz="2000" dirty="0"/>
              <a:t>法務部などのチェックが機能していなかった</a:t>
            </a:r>
            <a:endParaRPr lang="en-US" altLang="ja-JP" sz="2000" dirty="0"/>
          </a:p>
          <a:p>
            <a:pPr lvl="1">
              <a:buFont typeface="Wingdings" panose="05000000000000000000" pitchFamily="2" charset="2"/>
              <a:buChar char="ü"/>
            </a:pPr>
            <a:r>
              <a:rPr lang="ja-JP" altLang="en-US" sz="2000" dirty="0"/>
              <a:t>認識の齟齬</a:t>
            </a:r>
            <a:r>
              <a:rPr lang="en-US" altLang="ja-JP" sz="2000" dirty="0"/>
              <a:t>(</a:t>
            </a:r>
            <a:r>
              <a:rPr lang="ja-JP" altLang="en-US" sz="2000" dirty="0"/>
              <a:t>メディアではなくプラットフォームを提供しているだけという誤認識</a:t>
            </a:r>
            <a:r>
              <a:rPr lang="en-US" altLang="ja-JP" sz="2000" dirty="0"/>
              <a:t>)</a:t>
            </a:r>
          </a:p>
          <a:p>
            <a:pPr>
              <a:buFont typeface="Wingdings" panose="05000000000000000000" pitchFamily="2" charset="2"/>
              <a:buChar char="u"/>
            </a:pPr>
            <a:r>
              <a:rPr lang="ja-JP" altLang="en-US" sz="2400" dirty="0"/>
              <a:t>「自己修正」を妨げる複数の要因があった</a:t>
            </a:r>
            <a:endParaRPr lang="en-US" altLang="ja-JP" sz="2400" dirty="0"/>
          </a:p>
          <a:p>
            <a:pPr lvl="1">
              <a:buFont typeface="Wingdings" panose="05000000000000000000" pitchFamily="2" charset="2"/>
              <a:buChar char="ü"/>
            </a:pPr>
            <a:r>
              <a:rPr lang="ja-JP" altLang="en-US" sz="2000" b="1" dirty="0"/>
              <a:t>コミュニケーション不全</a:t>
            </a:r>
            <a:endParaRPr lang="en-US" altLang="ja-JP" sz="2000" b="1" dirty="0"/>
          </a:p>
          <a:p>
            <a:pPr lvl="1">
              <a:buFont typeface="Wingdings" panose="05000000000000000000" pitchFamily="2" charset="2"/>
              <a:buChar char="ü"/>
            </a:pPr>
            <a:r>
              <a:rPr lang="ja-JP" altLang="en-US" sz="2000" b="1" dirty="0"/>
              <a:t>「永久ベンチャー」</a:t>
            </a:r>
            <a:r>
              <a:rPr lang="ja-JP" altLang="en-US" sz="2000" dirty="0"/>
              <a:t>という理念の独走</a:t>
            </a:r>
            <a:endParaRPr lang="en-US" altLang="ja-JP" sz="2000" dirty="0"/>
          </a:p>
          <a:p>
            <a:pPr lvl="1">
              <a:buFont typeface="Wingdings" panose="05000000000000000000" pitchFamily="2" charset="2"/>
              <a:buChar char="ü"/>
            </a:pPr>
            <a:r>
              <a:rPr lang="en-US" altLang="ja-JP" sz="2000" dirty="0"/>
              <a:t>“</a:t>
            </a:r>
            <a:r>
              <a:rPr lang="ja-JP" altLang="en-US" sz="2000" dirty="0"/>
              <a:t>大企業</a:t>
            </a:r>
            <a:r>
              <a:rPr lang="en-US" altLang="ja-JP" sz="2000" dirty="0"/>
              <a:t>”</a:t>
            </a:r>
            <a:r>
              <a:rPr lang="ja-JP" altLang="en-US" sz="2000" dirty="0"/>
              <a:t>か</a:t>
            </a:r>
            <a:r>
              <a:rPr lang="en-US" altLang="ja-JP" sz="2000" dirty="0"/>
              <a:t>”</a:t>
            </a:r>
            <a:r>
              <a:rPr lang="ja-JP" altLang="en-US" sz="2000" dirty="0"/>
              <a:t>ベンチャー</a:t>
            </a:r>
            <a:r>
              <a:rPr lang="en-US" altLang="ja-JP" sz="2000" dirty="0"/>
              <a:t>”</a:t>
            </a:r>
            <a:r>
              <a:rPr lang="ja-JP" altLang="en-US" sz="2000" dirty="0"/>
              <a:t>かという</a:t>
            </a:r>
            <a:r>
              <a:rPr lang="ja-JP" altLang="en-US" sz="2000" b="1" dirty="0"/>
              <a:t>二元論的思考</a:t>
            </a:r>
            <a:endParaRPr lang="en-US" altLang="ja-JP" sz="2000" b="1" dirty="0"/>
          </a:p>
        </p:txBody>
      </p:sp>
    </p:spTree>
    <p:extLst>
      <p:ext uri="{BB962C8B-B14F-4D97-AF65-F5344CB8AC3E}">
        <p14:creationId xmlns:p14="http://schemas.microsoft.com/office/powerpoint/2010/main" val="307330000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342891" indent="-342891">
          <a:lnSpc>
            <a:spcPct val="130000"/>
          </a:lnSpc>
          <a:buFont typeface="Wingdings" charset="2"/>
          <a:buChar char="u"/>
          <a:defRPr sz="2400" dirty="0" smtClean="0">
            <a:latin typeface="+mn-ea"/>
            <a:ea typeface="+mn-ea"/>
            <a:cs typeface="Meiryo" charset="-128"/>
          </a:defRPr>
        </a:defPPr>
      </a:lstStyle>
    </a:txDef>
  </a:objectDefaults>
  <a:extraClrSchemeLst/>
  <a:extLst>
    <a:ext uri="{05A4C25C-085E-4340-85A3-A5531E510DB2}">
      <thm15:themeFamily xmlns:thm15="http://schemas.microsoft.com/office/thememl/2012/main" name="template" id="{2273D7FA-94E8-F64D-B2B2-4A1B94555BB5}" vid="{74BA88BC-85AB-664A-ADBB-616454364871}"/>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5154</TotalTime>
  <Words>2152</Words>
  <Application>Microsoft Macintosh PowerPoint</Application>
  <PresentationFormat>画面に合わせる (4:3)</PresentationFormat>
  <Paragraphs>430</Paragraphs>
  <Slides>37</Slides>
  <Notes>4</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37</vt:i4>
      </vt:variant>
    </vt:vector>
  </HeadingPairs>
  <TitlesOfParts>
    <vt:vector size="47" baseType="lpstr">
      <vt:lpstr>Calibri</vt:lpstr>
      <vt:lpstr>Calibri Light</vt:lpstr>
      <vt:lpstr>Mangal</vt:lpstr>
      <vt:lpstr>Meiryo</vt:lpstr>
      <vt:lpstr>Wingdings</vt:lpstr>
      <vt:lpstr>Yu Gothic</vt:lpstr>
      <vt:lpstr>游ゴシック</vt:lpstr>
      <vt:lpstr>游ゴシック Light</vt:lpstr>
      <vt:lpstr>Arial</vt:lpstr>
      <vt:lpstr>Office テーマ</vt:lpstr>
      <vt:lpstr>DeNAの調査報告書を可視化して 雰囲気をつかむ</vt:lpstr>
      <vt:lpstr>fufufukakaka</vt:lpstr>
      <vt:lpstr>PowerPoint プレゼンテーション</vt:lpstr>
      <vt:lpstr>PowerPoint プレゼンテーション</vt:lpstr>
      <vt:lpstr>コンプライアンス問題</vt:lpstr>
      <vt:lpstr>PowerPoint プレゼンテーション</vt:lpstr>
      <vt:lpstr>第三者委員会による調査</vt:lpstr>
      <vt:lpstr>委員会に認定された事実</vt:lpstr>
      <vt:lpstr>原因・背景の分析</vt:lpstr>
      <vt:lpstr>今回の分析のモチベーション</vt:lpstr>
      <vt:lpstr>PowerPoint プレゼンテーション</vt:lpstr>
      <vt:lpstr>Bi-Gramとは</vt:lpstr>
      <vt:lpstr>Bi-Gramのネットワーク化</vt:lpstr>
      <vt:lpstr>Word2Vecとは</vt:lpstr>
      <vt:lpstr>DeNA報告書でやる意味</vt:lpstr>
      <vt:lpstr>分析環境</vt:lpstr>
      <vt:lpstr>PowerPoint プレゼンテーション</vt:lpstr>
      <vt:lpstr>Bi-Gram Network図</vt:lpstr>
      <vt:lpstr>中心性の高い単語</vt:lpstr>
      <vt:lpstr>各クラスターに分ける</vt:lpstr>
      <vt:lpstr>クラスターA:【媒介】</vt:lpstr>
      <vt:lpstr>クラスターB:【記事作成】</vt:lpstr>
      <vt:lpstr>クラスターC:【組織体制】</vt:lpstr>
      <vt:lpstr>PowerPoint プレゼンテーション</vt:lpstr>
      <vt:lpstr>ベンチャーと類似度が高い 10単語</vt:lpstr>
      <vt:lpstr>インターンと類似度が高い 10単語</vt:lpstr>
      <vt:lpstr>コピペと類似度が高い 10単語</vt:lpstr>
      <vt:lpstr>t-SNEによる可視化</vt:lpstr>
      <vt:lpstr>全体に広がるクラスター</vt:lpstr>
      <vt:lpstr>全体に広がるクラスター</vt:lpstr>
      <vt:lpstr>上に偏るクラスター</vt:lpstr>
      <vt:lpstr>上に偏るクラスター</vt:lpstr>
      <vt:lpstr>左側にかかるクラスター</vt:lpstr>
      <vt:lpstr>左側にかかるクラスター</vt:lpstr>
      <vt:lpstr>左側にかかるクラスター</vt:lpstr>
      <vt:lpstr>PowerPoint プレゼンテーション</vt:lpstr>
      <vt:lpstr>だいたいわかったような わからないような</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Yusuke Fukasawa</dc:creator>
  <cp:lastModifiedBy>Yusuke Fukasawa</cp:lastModifiedBy>
  <cp:revision>350</cp:revision>
  <dcterms:created xsi:type="dcterms:W3CDTF">2016-02-07T12:29:07Z</dcterms:created>
  <dcterms:modified xsi:type="dcterms:W3CDTF">2017-03-18T09:15:31Z</dcterms:modified>
</cp:coreProperties>
</file>